
<file path=[Content_Types].xml><?xml version="1.0" encoding="utf-8"?>
<Types xmlns="http://schemas.openxmlformats.org/package/2006/content-types">
  <Default Extension="png" ContentType="image/png"/>
  <Default Extension="pdf" ContentType="application/pdf"/>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8"/>
  </p:notesMasterIdLst>
  <p:handoutMasterIdLst>
    <p:handoutMasterId r:id="rId29"/>
  </p:handoutMasterIdLst>
  <p:sldIdLst>
    <p:sldId id="256" r:id="rId2"/>
    <p:sldId id="268" r:id="rId3"/>
    <p:sldId id="270" r:id="rId4"/>
    <p:sldId id="271" r:id="rId5"/>
    <p:sldId id="272" r:id="rId6"/>
    <p:sldId id="273" r:id="rId7"/>
    <p:sldId id="274" r:id="rId8"/>
    <p:sldId id="275" r:id="rId9"/>
    <p:sldId id="276" r:id="rId10"/>
    <p:sldId id="301" r:id="rId11"/>
    <p:sldId id="277" r:id="rId12"/>
    <p:sldId id="278" r:id="rId13"/>
    <p:sldId id="279" r:id="rId14"/>
    <p:sldId id="280" r:id="rId15"/>
    <p:sldId id="281" r:id="rId16"/>
    <p:sldId id="282" r:id="rId17"/>
    <p:sldId id="285" r:id="rId18"/>
    <p:sldId id="286" r:id="rId19"/>
    <p:sldId id="290" r:id="rId20"/>
    <p:sldId id="291" r:id="rId21"/>
    <p:sldId id="295" r:id="rId22"/>
    <p:sldId id="296" r:id="rId23"/>
    <p:sldId id="298" r:id="rId24"/>
    <p:sldId id="299" r:id="rId25"/>
    <p:sldId id="300" r:id="rId26"/>
    <p:sldId id="302" r:id="rId27"/>
  </p:sldIdLst>
  <p:sldSz cx="9144000" cy="6858000" type="screen4x3"/>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C9B1"/>
    <a:srgbClr val="CFCDCD"/>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p:scale>
          <a:sx n="134" d="100"/>
          <a:sy n="134" d="100"/>
        </p:scale>
        <p:origin x="-954" y="2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064111-94FE-BC43-9C4E-AD93D3806A9F}" type="datetime1">
              <a:rPr lang="nb-NO" smtClean="0"/>
              <a:pPr/>
              <a:t>07.08.2013</a:t>
            </a:fld>
            <a:endParaRPr lang="nb-NO"/>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70EF37-E473-5449-BF87-0CDB6F890BA1}" type="slidenum">
              <a:rPr lang="nb-NO" smtClean="0"/>
              <a:pPr/>
              <a:t>‹#›</a:t>
            </a:fld>
            <a:endParaRPr lang="nb-NO"/>
          </a:p>
        </p:txBody>
      </p:sp>
    </p:spTree>
    <p:extLst>
      <p:ext uri="{BB962C8B-B14F-4D97-AF65-F5344CB8AC3E}">
        <p14:creationId xmlns:p14="http://schemas.microsoft.com/office/powerpoint/2010/main" val="1410471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B83C43-943C-1646-B378-C22CB3B6B835}" type="datetime1">
              <a:rPr lang="nb-NO" smtClean="0"/>
              <a:pPr/>
              <a:t>07.08.2013</a:t>
            </a:fld>
            <a:endParaRPr lang="nb-N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E3FA0B-3A8D-864E-A873-6D79D757DD27}" type="slidenum">
              <a:rPr lang="nb-NO" smtClean="0"/>
              <a:pPr/>
              <a:t>‹#›</a:t>
            </a:fld>
            <a:endParaRPr lang="nb-NO"/>
          </a:p>
        </p:txBody>
      </p:sp>
    </p:spTree>
    <p:extLst>
      <p:ext uri="{BB962C8B-B14F-4D97-AF65-F5344CB8AC3E}">
        <p14:creationId xmlns:p14="http://schemas.microsoft.com/office/powerpoint/2010/main" val="27968202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ssholder for lysbilde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smtClean="0">
              <a:ea typeface="ＭＳ Ｐゴシック" pitchFamily="34" charset="-128"/>
            </a:endParaRPr>
          </a:p>
        </p:txBody>
      </p:sp>
      <p:sp>
        <p:nvSpPr>
          <p:cNvPr id="40964" name="Plassholder for lysbilde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9076BEFB-246B-4425-A7B2-E19D010C5198}" type="slidenum">
              <a:rPr lang="nb-NO" smtClean="0"/>
              <a:pPr eaLnBrk="1" hangingPunct="1">
                <a:defRPr/>
              </a:pPr>
              <a:t>2</a:t>
            </a:fld>
            <a:endParaRPr lang="nb-NO"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Plassholder for lysbilde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b-NO" smtClean="0">
                <a:ea typeface="ＭＳ Ｐゴシック" pitchFamily="34" charset="-128"/>
              </a:rPr>
              <a:t>PISA 1997</a:t>
            </a:r>
          </a:p>
          <a:p>
            <a:r>
              <a:rPr lang="nb-NO" smtClean="0">
                <a:ea typeface="ＭＳ Ｐゴシック" pitchFamily="34" charset="-128"/>
              </a:rPr>
              <a:t>Nøkkelkompetanser / kjernekompetanser - Dette er blitt til grunnleggende ferdigheter</a:t>
            </a:r>
          </a:p>
        </p:txBody>
      </p:sp>
      <p:sp>
        <p:nvSpPr>
          <p:cNvPr id="50180" name="Plassholder for lysbilde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0507251E-4320-4658-A9B4-D6944DBC6FC8}" type="slidenum">
              <a:rPr lang="nb-NO" smtClean="0"/>
              <a:pPr eaLnBrk="1" hangingPunct="1">
                <a:defRPr/>
              </a:pPr>
              <a:t>12</a:t>
            </a:fld>
            <a:endParaRPr lang="nb-NO"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ssholder for lysbilde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smtClean="0">
              <a:ea typeface="ＭＳ Ｐゴシック" pitchFamily="34" charset="-128"/>
            </a:endParaRPr>
          </a:p>
        </p:txBody>
      </p:sp>
      <p:sp>
        <p:nvSpPr>
          <p:cNvPr id="51204" name="Plassholder for lysbilde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E0145A91-98E2-4896-ADDD-EF30D05E191A}" type="slidenum">
              <a:rPr lang="nb-NO" smtClean="0"/>
              <a:pPr eaLnBrk="1" hangingPunct="1">
                <a:defRPr/>
              </a:pPr>
              <a:t>13</a:t>
            </a:fld>
            <a:endParaRPr lang="nb-NO"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Plassholder for lysbilde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smtClean="0">
              <a:ea typeface="ＭＳ Ｐゴシック" pitchFamily="34" charset="-128"/>
            </a:endParaRPr>
          </a:p>
        </p:txBody>
      </p:sp>
      <p:sp>
        <p:nvSpPr>
          <p:cNvPr id="52228" name="Plassholder for lysbilde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3A7A31E9-A340-4FC8-837B-482EEE9368D5}" type="slidenum">
              <a:rPr lang="nb-NO" smtClean="0"/>
              <a:pPr eaLnBrk="1" hangingPunct="1">
                <a:defRPr/>
              </a:pPr>
              <a:t>14</a:t>
            </a:fld>
            <a:endParaRPr lang="nb-NO"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Plassholder for lysbilde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smtClean="0">
              <a:ea typeface="ＭＳ Ｐゴシック" pitchFamily="34" charset="-128"/>
            </a:endParaRPr>
          </a:p>
        </p:txBody>
      </p:sp>
      <p:sp>
        <p:nvSpPr>
          <p:cNvPr id="53252" name="Plassholder for lysbilde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20CCB897-7561-4301-BD18-203607808CFC}" type="slidenum">
              <a:rPr lang="nb-NO" smtClean="0"/>
              <a:pPr eaLnBrk="1" hangingPunct="1">
                <a:defRPr/>
              </a:pPr>
              <a:t>15</a:t>
            </a:fld>
            <a:endParaRPr lang="nb-NO"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Plassholder for lysbilde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dirty="0" smtClean="0">
              <a:ea typeface="ＭＳ Ｐゴシック" pitchFamily="34" charset="-128"/>
            </a:endParaRPr>
          </a:p>
        </p:txBody>
      </p:sp>
      <p:sp>
        <p:nvSpPr>
          <p:cNvPr id="54276" name="Plassholder for lysbilde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13A7C941-7BA8-40E1-A299-CB55D28795EE}" type="slidenum">
              <a:rPr lang="nb-NO" smtClean="0"/>
              <a:pPr eaLnBrk="1" hangingPunct="1">
                <a:defRPr/>
              </a:pPr>
              <a:t>16</a:t>
            </a:fld>
            <a:endParaRPr lang="nb-NO"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lassholder for lysbilde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smtClean="0">
              <a:ea typeface="ＭＳ Ｐゴシック" pitchFamily="34" charset="-128"/>
            </a:endParaRPr>
          </a:p>
        </p:txBody>
      </p:sp>
      <p:sp>
        <p:nvSpPr>
          <p:cNvPr id="57348" name="Plassholder for lysbilde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6F318D7A-6556-49B0-8FE6-34AD462B2BCC}" type="slidenum">
              <a:rPr lang="nb-NO" smtClean="0"/>
              <a:pPr eaLnBrk="1" hangingPunct="1">
                <a:defRPr/>
              </a:pPr>
              <a:t>17</a:t>
            </a:fld>
            <a:endParaRPr lang="nb-NO"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Plassholder for lysbilde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smtClean="0">
              <a:ea typeface="ＭＳ Ｐゴシック" pitchFamily="34" charset="-128"/>
            </a:endParaRPr>
          </a:p>
        </p:txBody>
      </p:sp>
      <p:sp>
        <p:nvSpPr>
          <p:cNvPr id="58372" name="Plassholder for lysbilde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387AA5DD-D916-4704-87EE-D1FAB6D632A9}" type="slidenum">
              <a:rPr lang="nb-NO" smtClean="0"/>
              <a:pPr eaLnBrk="1" hangingPunct="1">
                <a:defRPr/>
              </a:pPr>
              <a:t>18</a:t>
            </a:fld>
            <a:endParaRPr lang="nb-NO"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Plassholder for lysbilde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b-NO" smtClean="0">
                <a:ea typeface="ＭＳ Ｐゴシック" pitchFamily="34" charset="-128"/>
              </a:rPr>
              <a:t>Blå: sjangere som har status i faget</a:t>
            </a:r>
          </a:p>
          <a:p>
            <a:r>
              <a:rPr lang="nb-NO" smtClean="0">
                <a:ea typeface="ＭＳ Ｐゴシック" pitchFamily="34" charset="-128"/>
              </a:rPr>
              <a:t>Oransje: skriveprosessen</a:t>
            </a:r>
          </a:p>
          <a:p>
            <a:r>
              <a:rPr lang="nb-NO" smtClean="0">
                <a:ea typeface="ＭＳ Ｐゴシック" pitchFamily="34" charset="-128"/>
              </a:rPr>
              <a:t>Grønn: det å utvikle skriveferdigheter er å utvikle seg faglig i naturfag </a:t>
            </a:r>
          </a:p>
          <a:p>
            <a:endParaRPr lang="nb-NO" smtClean="0">
              <a:ea typeface="ＭＳ Ｐゴシック" pitchFamily="34" charset="-128"/>
            </a:endParaRPr>
          </a:p>
        </p:txBody>
      </p:sp>
      <p:sp>
        <p:nvSpPr>
          <p:cNvPr id="59396" name="Plassholder for lysbilde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C6A83F64-B7E7-4999-86E2-3ECCE77291AC}" type="slidenum">
              <a:rPr lang="nb-NO" smtClean="0"/>
              <a:pPr eaLnBrk="1" hangingPunct="1">
                <a:defRPr/>
              </a:pPr>
              <a:t>19</a:t>
            </a:fld>
            <a:endParaRPr lang="nb-NO"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Plassholder for lysbilde 1"/>
          <p:cNvSpPr>
            <a:spLocks noGrp="1" noRot="1" noChangeAspect="1" noTextEdit="1"/>
          </p:cNvSpPr>
          <p:nvPr>
            <p:ph type="sldImg"/>
          </p:nvPr>
        </p:nvSpPr>
        <p:spPr bwMode="auto">
          <a:xfrm>
            <a:off x="925719" y="685838"/>
            <a:ext cx="5006564" cy="342918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b-NO" smtClean="0">
                <a:ea typeface="ＭＳ Ｐゴシック" pitchFamily="34" charset="-128"/>
              </a:rPr>
              <a:t>Argumentere kommer inn på nivå 3 i matrisen: kan være rådgivende for læreplangruppene (men progresjon er ikke bare avh av det taksonomiske verbet (Bloom), men også hva som skal argumenteres («argumentere for forsvarlig framferd i naturen» naturfag, trinn4), men også om det er skriftlig eller muntlig argumentasjon. Hvis elevene i naturfag har kompetansemål som går ut på å argumentere, bør man også ha samme progresjon i norsk og samfunnsfag. </a:t>
            </a:r>
          </a:p>
          <a:p>
            <a:endParaRPr lang="nb-NO" smtClean="0">
              <a:ea typeface="ＭＳ Ｐゴシック" pitchFamily="34" charset="-128"/>
            </a:endParaRPr>
          </a:p>
          <a:p>
            <a:r>
              <a:rPr lang="nb-NO" smtClean="0">
                <a:ea typeface="ＭＳ Ｐゴシック" pitchFamily="34" charset="-128"/>
              </a:rPr>
              <a:t>Å beskrive og systematiser er skrivehandlinger eleven bør gjøre etter 4. trinn, og da bør det inn som skrivehandlinger i flere fag. </a:t>
            </a:r>
          </a:p>
          <a:p>
            <a:endParaRPr lang="nb-NO" smtClean="0">
              <a:ea typeface="ＭＳ Ｐゴシック" pitchFamily="34" charset="-128"/>
            </a:endParaRPr>
          </a:p>
          <a:p>
            <a:r>
              <a:rPr lang="nb-NO" smtClean="0">
                <a:ea typeface="ＭＳ Ｐゴシック" pitchFamily="34" charset="-128"/>
              </a:rPr>
              <a:t>Er det hensiktsmessig å skjelne mellom muntlige og skriftlige kompetansemål? </a:t>
            </a:r>
          </a:p>
          <a:p>
            <a:r>
              <a:rPr lang="nb-NO" smtClean="0">
                <a:ea typeface="ＭＳ Ｐゴシック" pitchFamily="34" charset="-128"/>
              </a:rPr>
              <a:t>Er progresjonen av grunnleggende ferdigheter lik i ulike fag?</a:t>
            </a:r>
          </a:p>
          <a:p>
            <a:r>
              <a:rPr lang="nb-NO" smtClean="0">
                <a:ea typeface="ＭＳ Ｐゴシック" pitchFamily="34" charset="-128"/>
              </a:rPr>
              <a:t>Hva er presis begrepsbruk? </a:t>
            </a:r>
          </a:p>
          <a:p>
            <a:r>
              <a:rPr lang="nb-NO" smtClean="0">
                <a:ea typeface="ＭＳ Ｐゴシック" pitchFamily="34" charset="-128"/>
              </a:rPr>
              <a:t>Hva er god balanse mellom de språklige ferdighetene?</a:t>
            </a:r>
          </a:p>
          <a:p>
            <a:r>
              <a:rPr lang="nb-NO" smtClean="0">
                <a:ea typeface="ＭＳ Ｐゴシック" pitchFamily="34" charset="-128"/>
              </a:rPr>
              <a:t>Er kompetansemålene ordnet etter et konsistent prinsipp som bidrar til oversikt?</a:t>
            </a:r>
          </a:p>
        </p:txBody>
      </p:sp>
      <p:sp>
        <p:nvSpPr>
          <p:cNvPr id="60420" name="Plassholder for lysbilde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42E33D75-DCA5-4D63-BAE2-CC0CBDEBDAEA}" type="slidenum">
              <a:rPr lang="nb-NO" smtClean="0"/>
              <a:pPr eaLnBrk="1" hangingPunct="1">
                <a:defRPr/>
              </a:pPr>
              <a:t>21</a:t>
            </a:fld>
            <a:endParaRPr lang="nb-NO"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Plassholder for lysbilde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nb-NO" sz="1100" smtClean="0">
                <a:ea typeface="ＭＳ Ｐゴシック" pitchFamily="34" charset="-128"/>
              </a:rPr>
              <a:t>Revisjonskompetanse: Kompetente skrivere reviderer teksten sine. Det å kunne vurdere og tilpasse egne tekster i forhold til innhold, språk, sjanger opp mot formålet med skrivinga og mottakeren av teksten, er en vesentlig del av skriving som grunnleggende ferdighet. Internasjonal og norsk forskning viser at grunnskoleelever med svakt og middel presterende i skriving verken reviderer eller får hjelp av lærerne sine. </a:t>
            </a:r>
          </a:p>
          <a:p>
            <a:pPr>
              <a:lnSpc>
                <a:spcPct val="90000"/>
              </a:lnSpc>
            </a:pPr>
            <a:r>
              <a:rPr lang="nb-NO" sz="1100" smtClean="0">
                <a:ea typeface="ＭＳ Ｐゴシック" pitchFamily="34" charset="-128"/>
              </a:rPr>
              <a:t> </a:t>
            </a:r>
          </a:p>
          <a:p>
            <a:pPr>
              <a:lnSpc>
                <a:spcPct val="90000"/>
              </a:lnSpc>
            </a:pPr>
            <a:r>
              <a:rPr lang="nb-NO" sz="1100" smtClean="0">
                <a:ea typeface="ＭＳ Ｐゴシック" pitchFamily="34" charset="-128"/>
              </a:rPr>
              <a:t>På nivå 1 har revisjonskompetansen blitt: Gjøre enkle endringer i tekster etter tilbakemeldinger. </a:t>
            </a:r>
          </a:p>
          <a:p>
            <a:pPr>
              <a:lnSpc>
                <a:spcPct val="90000"/>
              </a:lnSpc>
            </a:pPr>
            <a:r>
              <a:rPr lang="nb-NO" sz="1100" smtClean="0">
                <a:ea typeface="ＭＳ Ｐゴシック" pitchFamily="34" charset="-128"/>
              </a:rPr>
              <a:t>må være forsiktige med hvor mye omskriving vi krever av førsteklassingen (dreper lysten)</a:t>
            </a:r>
          </a:p>
          <a:p>
            <a:pPr>
              <a:lnSpc>
                <a:spcPct val="90000"/>
              </a:lnSpc>
            </a:pPr>
            <a:r>
              <a:rPr lang="nb-NO" sz="1100" smtClean="0">
                <a:ea typeface="ＭＳ Ｐゴシック" pitchFamily="34" charset="-128"/>
              </a:rPr>
              <a:t>gjelder ikke bare norskfaget (regifaget) </a:t>
            </a:r>
          </a:p>
          <a:p>
            <a:pPr>
              <a:lnSpc>
                <a:spcPct val="90000"/>
              </a:lnSpc>
            </a:pPr>
            <a:r>
              <a:rPr lang="nb-NO" sz="1100" smtClean="0">
                <a:ea typeface="ＭＳ Ｐゴシック" pitchFamily="34" charset="-128"/>
              </a:rPr>
              <a:t> </a:t>
            </a:r>
          </a:p>
          <a:p>
            <a:pPr>
              <a:lnSpc>
                <a:spcPct val="90000"/>
              </a:lnSpc>
            </a:pPr>
            <a:r>
              <a:rPr lang="nb-NO" sz="1100" smtClean="0">
                <a:ea typeface="ＭＳ Ｐゴシック" pitchFamily="34" charset="-128"/>
              </a:rPr>
              <a:t> </a:t>
            </a:r>
          </a:p>
          <a:p>
            <a:pPr>
              <a:lnSpc>
                <a:spcPct val="90000"/>
              </a:lnSpc>
            </a:pPr>
            <a:r>
              <a:rPr lang="nb-NO" sz="1100" smtClean="0">
                <a:ea typeface="ＭＳ Ｐゴシック" pitchFamily="34" charset="-128"/>
              </a:rPr>
              <a:t> </a:t>
            </a:r>
          </a:p>
          <a:p>
            <a:pPr>
              <a:lnSpc>
                <a:spcPct val="90000"/>
              </a:lnSpc>
            </a:pPr>
            <a:r>
              <a:rPr lang="nb-NO" sz="1100" smtClean="0">
                <a:ea typeface="ＭＳ Ｐゴシック" pitchFamily="34" charset="-128"/>
              </a:rPr>
              <a:t>ferdighetsområde 3: Vurderer og reviderer tekster og beskriver kvaliteter ved dem? </a:t>
            </a:r>
          </a:p>
          <a:p>
            <a:pPr>
              <a:lnSpc>
                <a:spcPct val="90000"/>
              </a:lnSpc>
            </a:pPr>
            <a:r>
              <a:rPr lang="nb-NO" sz="1100" smtClean="0">
                <a:ea typeface="ＭＳ Ｐゴシック" pitchFamily="34" charset="-128"/>
              </a:rPr>
              <a:t> </a:t>
            </a:r>
          </a:p>
          <a:p>
            <a:pPr>
              <a:lnSpc>
                <a:spcPct val="90000"/>
              </a:lnSpc>
            </a:pPr>
            <a:r>
              <a:rPr lang="nb-NO" sz="1100" smtClean="0">
                <a:ea typeface="ＭＳ Ｐゴシック" pitchFamily="34" charset="-128"/>
              </a:rPr>
              <a:t>ferdighetsområde 4: Reviderer tekster og vurderer kvaliteter ved dem. </a:t>
            </a:r>
          </a:p>
          <a:p>
            <a:pPr>
              <a:lnSpc>
                <a:spcPct val="90000"/>
              </a:lnSpc>
            </a:pPr>
            <a:r>
              <a:rPr lang="nb-NO" sz="1100" smtClean="0">
                <a:ea typeface="ＭＳ Ｐゴシック" pitchFamily="34" charset="-128"/>
              </a:rPr>
              <a:t>skrivegruppas forslag var å bruker et metaspråk for å omtale tekster, men det ville ikke UDIR ha. Vi mener likevel at det å ha et metaspråk  - et språk om språk – er viktig ikke bare i norskfaget, men også naturfagslæreren snakker om nominaliseringer og passivsetninger når de jobber med forsøksrapporten </a:t>
            </a:r>
          </a:p>
          <a:p>
            <a:pPr>
              <a:lnSpc>
                <a:spcPct val="90000"/>
              </a:lnSpc>
            </a:pPr>
            <a:r>
              <a:rPr lang="nb-NO" sz="1100" smtClean="0">
                <a:ea typeface="ＭＳ Ｐゴシック" pitchFamily="34" charset="-128"/>
              </a:rPr>
              <a:t>og skal elevene skrive i samfunnsfag trenger de begreper som temasetninger,</a:t>
            </a:r>
          </a:p>
          <a:p>
            <a:pPr>
              <a:lnSpc>
                <a:spcPct val="90000"/>
              </a:lnSpc>
            </a:pPr>
            <a:r>
              <a:rPr lang="nb-NO" sz="1100" b="1" smtClean="0">
                <a:ea typeface="ＭＳ Ｐゴシック" pitchFamily="34" charset="-128"/>
              </a:rPr>
              <a:t>for å vurdere kvaliteter i tekster trenger man et språk og snakke om tekstene på (dette ser vi mye av i andre land)</a:t>
            </a:r>
            <a:endParaRPr lang="nb-NO" sz="1100" smtClean="0">
              <a:ea typeface="ＭＳ Ｐゴシック" pitchFamily="34" charset="-128"/>
            </a:endParaRPr>
          </a:p>
          <a:p>
            <a:pPr>
              <a:lnSpc>
                <a:spcPct val="90000"/>
              </a:lnSpc>
            </a:pPr>
            <a:endParaRPr lang="nb-NO" sz="1100" smtClean="0">
              <a:ea typeface="ＭＳ Ｐゴシック" pitchFamily="34" charset="-128"/>
            </a:endParaRPr>
          </a:p>
        </p:txBody>
      </p:sp>
      <p:sp>
        <p:nvSpPr>
          <p:cNvPr id="61444" name="Plassholder for lysbilde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72D1D498-AE22-4AA2-8329-BEDEEE3E323A}" type="slidenum">
              <a:rPr lang="nb-NO" smtClean="0"/>
              <a:pPr eaLnBrk="1" hangingPunct="1">
                <a:defRPr/>
              </a:pPr>
              <a:t>23</a:t>
            </a:fld>
            <a:endParaRPr lang="nb-NO"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lassholder for lysbilde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smtClean="0">
              <a:ea typeface="ＭＳ Ｐゴシック" pitchFamily="34" charset="-128"/>
            </a:endParaRPr>
          </a:p>
        </p:txBody>
      </p:sp>
      <p:sp>
        <p:nvSpPr>
          <p:cNvPr id="41988" name="Plassholder for lysbilde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E5BEC797-4F8E-4B50-B150-84AC234F845A}" type="slidenum">
              <a:rPr lang="nb-NO" smtClean="0"/>
              <a:pPr eaLnBrk="1" hangingPunct="1">
                <a:defRPr/>
              </a:pPr>
              <a:t>3</a:t>
            </a:fld>
            <a:endParaRPr lang="nb-NO"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Plassholder for lysbilde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b-NO" smtClean="0">
                <a:ea typeface="ＭＳ Ｐゴシック" pitchFamily="34" charset="-128"/>
              </a:rPr>
              <a:t>Hva er nytt 2: Skrivestrategier </a:t>
            </a:r>
          </a:p>
          <a:p>
            <a:r>
              <a:rPr lang="nb-NO" smtClean="0">
                <a:ea typeface="ＭＳ Ｐゴシック" pitchFamily="34" charset="-128"/>
              </a:rPr>
              <a:t>Skrivestrategier er det vi som skriver gjør ut over det vi må gjøre for å skrive en tekst. </a:t>
            </a:r>
          </a:p>
          <a:p>
            <a:r>
              <a:rPr lang="nb-NO" smtClean="0">
                <a:ea typeface="ＭＳ Ｐゴシック" pitchFamily="34" charset="-128"/>
              </a:rPr>
              <a:t> </a:t>
            </a:r>
          </a:p>
          <a:p>
            <a:r>
              <a:rPr lang="en-US" smtClean="0">
                <a:ea typeface="ＭＳ Ｐゴシック" pitchFamily="34" charset="-128"/>
              </a:rPr>
              <a:t>Skjeveland: </a:t>
            </a:r>
            <a:endParaRPr lang="nb-NO" smtClean="0">
              <a:ea typeface="ＭＳ Ｐゴシック" pitchFamily="34" charset="-128"/>
            </a:endParaRPr>
          </a:p>
          <a:p>
            <a:r>
              <a:rPr lang="nb-NO" smtClean="0">
                <a:ea typeface="ＭＳ Ｐゴシック" pitchFamily="34" charset="-128"/>
              </a:rPr>
              <a:t>En strategi er </a:t>
            </a:r>
            <a:r>
              <a:rPr lang="ja-JP" altLang="nb-NO" smtClean="0">
                <a:ea typeface="ＭＳ Ｐゴシック" pitchFamily="34" charset="-128"/>
              </a:rPr>
              <a:t>”</a:t>
            </a:r>
            <a:r>
              <a:rPr lang="nb-NO" altLang="ja-JP" smtClean="0">
                <a:ea typeface="ＭＳ Ｐゴシック" pitchFamily="34" charset="-128"/>
              </a:rPr>
              <a:t>en fremgangsmåte for å nå et mål</a:t>
            </a:r>
            <a:r>
              <a:rPr lang="ja-JP" altLang="nb-NO" smtClean="0">
                <a:ea typeface="ＭＳ Ｐゴシック" pitchFamily="34" charset="-128"/>
              </a:rPr>
              <a:t>”</a:t>
            </a:r>
            <a:r>
              <a:rPr lang="nb-NO" altLang="ja-JP" smtClean="0">
                <a:ea typeface="ＭＳ Ｐゴシック" pitchFamily="34" charset="-128"/>
              </a:rPr>
              <a:t>.</a:t>
            </a:r>
          </a:p>
          <a:p>
            <a:r>
              <a:rPr lang="nb-NO" smtClean="0">
                <a:ea typeface="ＭＳ Ｐゴシック" pitchFamily="34" charset="-128"/>
              </a:rPr>
              <a:t>God strategibrukere er aktive, fleksible og effektive og velger bevisst blant mange strategier.</a:t>
            </a:r>
          </a:p>
          <a:p>
            <a:r>
              <a:rPr lang="nb-NO" smtClean="0">
                <a:ea typeface="ＭＳ Ｐゴシック" pitchFamily="34" charset="-128"/>
              </a:rPr>
              <a:t>Strategier er kognitive prosesser man kan velge å bruke i ulike deler av skriveprosessen: </a:t>
            </a:r>
          </a:p>
          <a:p>
            <a:r>
              <a:rPr lang="nb-NO" smtClean="0">
                <a:ea typeface="ＭＳ Ｐゴシック" pitchFamily="34" charset="-128"/>
              </a:rPr>
              <a:t> </a:t>
            </a:r>
          </a:p>
          <a:p>
            <a:r>
              <a:rPr lang="nb-NO" smtClean="0">
                <a:ea typeface="ＭＳ Ｐゴシック" pitchFamily="34" charset="-128"/>
              </a:rPr>
              <a:t>Nivå 1: Lager notater og bruker enkle kilder for grunnlag for skriving: </a:t>
            </a:r>
          </a:p>
          <a:p>
            <a:r>
              <a:rPr lang="nb-NO" smtClean="0">
                <a:ea typeface="ＭＳ Ｐゴシック" pitchFamily="34" charset="-128"/>
              </a:rPr>
              <a:t>notater er tankekart, disposisjoner, styrkenotat, etc som kan støtte skriving. Også tenkeskriving. </a:t>
            </a:r>
          </a:p>
          <a:p>
            <a:r>
              <a:rPr lang="nb-NO" smtClean="0">
                <a:ea typeface="ＭＳ Ｐゴシック" pitchFamily="34" charset="-128"/>
              </a:rPr>
              <a:t>Nivå 4: velger varierte strategier: det vil variere fra fag til fag, men det handler om å gjøre elevene istand til å velge relevante strategier i ulike faser av skriveprosessen (fra kreative faser til analytiske faser) </a:t>
            </a:r>
          </a:p>
        </p:txBody>
      </p:sp>
      <p:sp>
        <p:nvSpPr>
          <p:cNvPr id="62468" name="Plassholder for lysbilde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8E50D5B2-AE8F-45BD-A9D6-34C3352B1E6A}" type="slidenum">
              <a:rPr lang="nb-NO" smtClean="0"/>
              <a:pPr eaLnBrk="1" hangingPunct="1">
                <a:defRPr/>
              </a:pPr>
              <a:t>24</a:t>
            </a:fld>
            <a:endParaRPr lang="nb-NO"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Plassholder for lysbilde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smtClean="0">
              <a:ea typeface="ＭＳ Ｐゴシック" pitchFamily="34" charset="-128"/>
            </a:endParaRPr>
          </a:p>
        </p:txBody>
      </p:sp>
      <p:sp>
        <p:nvSpPr>
          <p:cNvPr id="63492" name="Plassholder for lysbilde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AAB1648F-D1D2-408C-BD86-8F7464B597BB}" type="slidenum">
              <a:rPr lang="nb-NO" smtClean="0"/>
              <a:pPr eaLnBrk="1" hangingPunct="1">
                <a:defRPr/>
              </a:pPr>
              <a:t>25</a:t>
            </a:fld>
            <a:endParaRPr lang="nb-NO"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Plassholder for lysbilde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smtClean="0">
              <a:ea typeface="ＭＳ Ｐゴシック" pitchFamily="34" charset="-128"/>
            </a:endParaRPr>
          </a:p>
        </p:txBody>
      </p:sp>
      <p:sp>
        <p:nvSpPr>
          <p:cNvPr id="43012" name="Plassholder for lysbilde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2BFB605B-360A-44AF-AC20-95EDCE8CE233}" type="slidenum">
              <a:rPr lang="nb-NO" smtClean="0"/>
              <a:pPr eaLnBrk="1" hangingPunct="1">
                <a:defRPr/>
              </a:pPr>
              <a:t>4</a:t>
            </a:fld>
            <a:endParaRPr lang="nb-NO"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Plassholder for lysbilde 1"/>
          <p:cNvSpPr>
            <a:spLocks noGrp="1" noRot="1" noChangeAspect="1" noTextEdit="1"/>
          </p:cNvSpPr>
          <p:nvPr>
            <p:ph type="sldImg"/>
          </p:nvPr>
        </p:nvSpPr>
        <p:spPr bwMode="auto">
          <a:xfrm>
            <a:off x="925719" y="685838"/>
            <a:ext cx="5006564" cy="342918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smtClean="0">
              <a:ea typeface="ＭＳ Ｐゴシック" pitchFamily="34" charset="-128"/>
            </a:endParaRPr>
          </a:p>
        </p:txBody>
      </p:sp>
      <p:sp>
        <p:nvSpPr>
          <p:cNvPr id="44036" name="Plassholder for lysbilde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B2A2AE71-46B4-44E9-8265-4E26259FC838}" type="slidenum">
              <a:rPr lang="nb-NO" smtClean="0"/>
              <a:pPr eaLnBrk="1" hangingPunct="1">
                <a:defRPr/>
              </a:pPr>
              <a:t>5</a:t>
            </a:fld>
            <a:endParaRPr lang="nb-NO"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lassholder for lysbilde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endParaRPr lang="nb-NO" smtClean="0">
              <a:ea typeface="ＭＳ Ｐゴシック" pitchFamily="34" charset="-128"/>
            </a:endParaRPr>
          </a:p>
        </p:txBody>
      </p:sp>
      <p:sp>
        <p:nvSpPr>
          <p:cNvPr id="45060" name="Plassholder for lysbilde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E930D522-C345-445E-B160-0BE38BA33197}" type="slidenum">
              <a:rPr lang="nb-NO" smtClean="0"/>
              <a:pPr eaLnBrk="1" hangingPunct="1">
                <a:defRPr/>
              </a:pPr>
              <a:t>6</a:t>
            </a:fld>
            <a:endParaRPr lang="nb-NO"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b-NO" smtClean="0">
                <a:ea typeface="ＭＳ Ｐゴシック" pitchFamily="34" charset="-128"/>
              </a:rPr>
              <a:t> </a:t>
            </a:r>
          </a:p>
          <a:p>
            <a:endParaRPr lang="nb-NO"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b-NO" smtClean="0">
                <a:ea typeface="ＭＳ Ｐゴシック" pitchFamily="34" charset="-128"/>
              </a:rP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lassholder for lysbilde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r>
              <a:rPr lang="nn-NO" smtClean="0">
                <a:ea typeface="ＭＳ Ｐゴシック" pitchFamily="34" charset="-128"/>
              </a:rPr>
              <a:t>2: Den første lese- og skriveopplæringen, engelsk «basic writing»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b-NO" smtClean="0"/>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Click to edit Master subtitle style</a:t>
            </a:r>
            <a:endParaRPr lang="nb-NO"/>
          </a:p>
        </p:txBody>
      </p:sp>
      <p:sp>
        <p:nvSpPr>
          <p:cNvPr id="4" name="Date Placeholder 3"/>
          <p:cNvSpPr>
            <a:spLocks noGrp="1"/>
          </p:cNvSpPr>
          <p:nvPr>
            <p:ph type="dt" sz="half" idx="10"/>
          </p:nvPr>
        </p:nvSpPr>
        <p:spPr/>
        <p:txBody>
          <a:bodyPr/>
          <a:lstStyle/>
          <a:p>
            <a:fld id="{59198474-662F-824C-BBAE-6561386CC033}" type="datetime1">
              <a:rPr lang="nb-NO" smtClean="0"/>
              <a:t>07.08.2013</a:t>
            </a:fld>
            <a:endParaRPr lang="nb-NO" dirty="0"/>
          </a:p>
        </p:txBody>
      </p:sp>
      <p:sp>
        <p:nvSpPr>
          <p:cNvPr id="5" name="Footer Placeholder 4"/>
          <p:cNvSpPr>
            <a:spLocks noGrp="1"/>
          </p:cNvSpPr>
          <p:nvPr>
            <p:ph type="ftr" sz="quarter" idx="11"/>
          </p:nvPr>
        </p:nvSpPr>
        <p:spPr>
          <a:xfrm>
            <a:off x="2590800" y="6356350"/>
            <a:ext cx="3962400" cy="365125"/>
          </a:xfrm>
          <a:prstGeom prst="rect">
            <a:avLst/>
          </a:prstGeom>
        </p:spPr>
        <p:txBody>
          <a:bodyPr/>
          <a:lstStyle/>
          <a:p>
            <a:r>
              <a:rPr lang="nb-NO" smtClean="0"/>
              <a:t>Trykk view&gt;header and footer for å sette inn bunntekst</a:t>
            </a:r>
            <a:endParaRPr lang="nb-NO"/>
          </a:p>
        </p:txBody>
      </p:sp>
      <p:sp>
        <p:nvSpPr>
          <p:cNvPr id="6" name="Slide Number Placeholder 5"/>
          <p:cNvSpPr>
            <a:spLocks noGrp="1"/>
          </p:cNvSpPr>
          <p:nvPr>
            <p:ph type="sldNum" sz="quarter" idx="12"/>
          </p:nvPr>
        </p:nvSpPr>
        <p:spPr/>
        <p:txBody>
          <a:bodyPr/>
          <a:lstStyle/>
          <a:p>
            <a:fld id="{596D34A4-F2B5-8D49-848C-08E202DD4660}" type="slidenum">
              <a:rPr lang="nb-NO" smtClean="0"/>
              <a:pPr/>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p>
            <a:fld id="{1D5291EE-DD18-C243-B2E0-A8193B64C1D9}" type="datetime1">
              <a:rPr lang="nb-NO" smtClean="0"/>
              <a:t>07.08.2013</a:t>
            </a:fld>
            <a:endParaRPr lang="nb-NO"/>
          </a:p>
        </p:txBody>
      </p:sp>
      <p:sp>
        <p:nvSpPr>
          <p:cNvPr id="5" name="Footer Placeholder 4"/>
          <p:cNvSpPr>
            <a:spLocks noGrp="1"/>
          </p:cNvSpPr>
          <p:nvPr>
            <p:ph type="ftr" sz="quarter" idx="11"/>
          </p:nvPr>
        </p:nvSpPr>
        <p:spPr>
          <a:xfrm>
            <a:off x="2590800" y="6356350"/>
            <a:ext cx="3962400" cy="365125"/>
          </a:xfrm>
          <a:prstGeom prst="rect">
            <a:avLst/>
          </a:prstGeom>
        </p:spPr>
        <p:txBody>
          <a:bodyPr/>
          <a:lstStyle/>
          <a:p>
            <a:r>
              <a:rPr lang="nb-NO" smtClean="0"/>
              <a:t>Trykk view&gt;header and footer for å sette inn bunntekst</a:t>
            </a:r>
            <a:endParaRPr lang="nb-NO"/>
          </a:p>
        </p:txBody>
      </p:sp>
      <p:sp>
        <p:nvSpPr>
          <p:cNvPr id="6" name="Slide Number Placeholder 5"/>
          <p:cNvSpPr>
            <a:spLocks noGrp="1"/>
          </p:cNvSpPr>
          <p:nvPr>
            <p:ph type="sldNum" sz="quarter" idx="12"/>
          </p:nvPr>
        </p:nvSpPr>
        <p:spPr/>
        <p:txBody>
          <a:bodyPr/>
          <a:lstStyle/>
          <a:p>
            <a:fld id="{596D34A4-F2B5-8D49-848C-08E202DD4660}" type="slidenum">
              <a:rPr lang="nb-NO" smtClean="0"/>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b-NO" smtClean="0"/>
              <a:t>Click to edit Master title style</a:t>
            </a:r>
            <a:endParaRPr lang="nb-N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p>
            <a:fld id="{39383589-F49F-714B-9172-6CBAA31AC054}" type="datetime1">
              <a:rPr lang="nb-NO" smtClean="0"/>
              <a:t>07.08.2013</a:t>
            </a:fld>
            <a:endParaRPr lang="nb-NO"/>
          </a:p>
        </p:txBody>
      </p:sp>
      <p:sp>
        <p:nvSpPr>
          <p:cNvPr id="5" name="Footer Placeholder 4"/>
          <p:cNvSpPr>
            <a:spLocks noGrp="1"/>
          </p:cNvSpPr>
          <p:nvPr>
            <p:ph type="ftr" sz="quarter" idx="11"/>
          </p:nvPr>
        </p:nvSpPr>
        <p:spPr>
          <a:xfrm>
            <a:off x="2590800" y="6356350"/>
            <a:ext cx="3962400" cy="365125"/>
          </a:xfrm>
          <a:prstGeom prst="rect">
            <a:avLst/>
          </a:prstGeom>
        </p:spPr>
        <p:txBody>
          <a:bodyPr/>
          <a:lstStyle/>
          <a:p>
            <a:r>
              <a:rPr lang="nb-NO" smtClean="0"/>
              <a:t>Trykk view&gt;header and footer for å sette inn bunntekst</a:t>
            </a:r>
            <a:endParaRPr lang="nb-NO"/>
          </a:p>
        </p:txBody>
      </p:sp>
      <p:sp>
        <p:nvSpPr>
          <p:cNvPr id="6" name="Slide Number Placeholder 5"/>
          <p:cNvSpPr>
            <a:spLocks noGrp="1"/>
          </p:cNvSpPr>
          <p:nvPr>
            <p:ph type="sldNum" sz="quarter" idx="12"/>
          </p:nvPr>
        </p:nvSpPr>
        <p:spPr/>
        <p:txBody>
          <a:bodyPr/>
          <a:lstStyle/>
          <a:p>
            <a:fld id="{596D34A4-F2B5-8D49-848C-08E202DD4660}" type="slidenum">
              <a:rPr lang="nb-NO" smtClean="0"/>
              <a:pPr/>
              <a:t>‹#›</a:t>
            </a:fld>
            <a:endParaRPr lang="nb-N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nnhold">
    <p:spTree>
      <p:nvGrpSpPr>
        <p:cNvPr id="1" name=""/>
        <p:cNvGrpSpPr/>
        <p:nvPr/>
      </p:nvGrpSpPr>
      <p:grpSpPr>
        <a:xfrm>
          <a:off x="0" y="0"/>
          <a:ext cx="0" cy="0"/>
          <a:chOff x="0" y="0"/>
          <a:chExt cx="0" cy="0"/>
        </a:xfrm>
      </p:grpSpPr>
      <p:sp>
        <p:nvSpPr>
          <p:cNvPr id="2" name="Plassholder for innhold 1"/>
          <p:cNvSpPr>
            <a:spLocks noGrp="1"/>
          </p:cNvSpPr>
          <p:nvPr>
            <p:ph/>
          </p:nvPr>
        </p:nvSpPr>
        <p:spPr>
          <a:xfrm>
            <a:off x="457200" y="457200"/>
            <a:ext cx="8305800" cy="52578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2133041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57200" y="457200"/>
            <a:ext cx="8305800" cy="609600"/>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457200" y="1371600"/>
            <a:ext cx="4076700" cy="43434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86300" y="1371600"/>
            <a:ext cx="4076700" cy="43434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2841552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Content Placeholder 2"/>
          <p:cNvSpPr>
            <a:spLocks noGrp="1"/>
          </p:cNvSpPr>
          <p:nvPr>
            <p:ph idx="1"/>
          </p:nvPr>
        </p:nvSpPr>
        <p:spPr/>
        <p:txBody>
          <a:bodyPr/>
          <a:lstStyle>
            <a:lvl1pPr>
              <a:defRPr sz="2800"/>
            </a:lvl1pPr>
            <a:lvl2pPr>
              <a:defRPr sz="2400"/>
            </a:lvl2pPr>
          </a:lstStyle>
          <a:p>
            <a:pPr lvl="0"/>
            <a:r>
              <a:rPr lang="nb-NO" dirty="0" err="1" smtClean="0"/>
              <a:t>Click</a:t>
            </a:r>
            <a:r>
              <a:rPr lang="nb-NO" dirty="0" smtClean="0"/>
              <a:t> to </a:t>
            </a:r>
            <a:r>
              <a:rPr lang="nb-NO" dirty="0" err="1" smtClean="0"/>
              <a:t>edit</a:t>
            </a:r>
            <a:r>
              <a:rPr lang="nb-NO" dirty="0" smtClean="0"/>
              <a:t> Master </a:t>
            </a:r>
            <a:r>
              <a:rPr lang="nb-NO" dirty="0" err="1" smtClean="0"/>
              <a:t>text</a:t>
            </a:r>
            <a:r>
              <a:rPr lang="nb-NO" dirty="0" smtClean="0"/>
              <a:t> </a:t>
            </a:r>
            <a:r>
              <a:rPr lang="nb-NO" dirty="0" err="1" smtClean="0"/>
              <a:t>styles</a:t>
            </a:r>
            <a:endParaRPr lang="nb-NO" dirty="0" smtClean="0"/>
          </a:p>
          <a:p>
            <a:pPr lvl="1"/>
            <a:r>
              <a:rPr lang="nb-NO" dirty="0" err="1" smtClean="0"/>
              <a:t>Second</a:t>
            </a:r>
            <a:r>
              <a:rPr lang="nb-NO" dirty="0" smtClean="0"/>
              <a:t> </a:t>
            </a:r>
            <a:r>
              <a:rPr lang="nb-NO" dirty="0" err="1" smtClean="0"/>
              <a:t>level</a:t>
            </a:r>
            <a:endParaRPr lang="nb-NO" dirty="0" smtClean="0"/>
          </a:p>
          <a:p>
            <a:pPr lvl="2"/>
            <a:r>
              <a:rPr lang="nb-NO" dirty="0" err="1" smtClean="0"/>
              <a:t>Third</a:t>
            </a:r>
            <a:r>
              <a:rPr lang="nb-NO" dirty="0" smtClean="0"/>
              <a:t> </a:t>
            </a:r>
            <a:r>
              <a:rPr lang="nb-NO" dirty="0" err="1" smtClean="0"/>
              <a:t>level</a:t>
            </a:r>
            <a:endParaRPr lang="nb-NO" dirty="0" smtClean="0"/>
          </a:p>
          <a:p>
            <a:pPr lvl="3"/>
            <a:r>
              <a:rPr lang="nb-NO" dirty="0" err="1" smtClean="0"/>
              <a:t>Fourth</a:t>
            </a:r>
            <a:r>
              <a:rPr lang="nb-NO" dirty="0" smtClean="0"/>
              <a:t> </a:t>
            </a:r>
            <a:r>
              <a:rPr lang="nb-NO" dirty="0" err="1" smtClean="0"/>
              <a:t>level</a:t>
            </a:r>
            <a:endParaRPr lang="nb-NO" dirty="0" smtClean="0"/>
          </a:p>
          <a:p>
            <a:pPr lvl="4"/>
            <a:r>
              <a:rPr lang="nb-NO" dirty="0" err="1" smtClean="0"/>
              <a:t>Fifth</a:t>
            </a:r>
            <a:r>
              <a:rPr lang="nb-NO" dirty="0" smtClean="0"/>
              <a:t> </a:t>
            </a:r>
            <a:r>
              <a:rPr lang="nb-NO" dirty="0" err="1" smtClean="0"/>
              <a:t>level</a:t>
            </a:r>
            <a:endParaRPr lang="nb-NO" dirty="0"/>
          </a:p>
        </p:txBody>
      </p:sp>
      <p:sp>
        <p:nvSpPr>
          <p:cNvPr id="4" name="Date Placeholder 3"/>
          <p:cNvSpPr>
            <a:spLocks noGrp="1"/>
          </p:cNvSpPr>
          <p:nvPr>
            <p:ph type="dt" sz="half" idx="10"/>
          </p:nvPr>
        </p:nvSpPr>
        <p:spPr/>
        <p:txBody>
          <a:bodyPr/>
          <a:lstStyle/>
          <a:p>
            <a:fld id="{3D715093-5E6B-7248-9205-5A46E233606D}" type="datetime1">
              <a:rPr lang="nb-NO" smtClean="0"/>
              <a:t>07.08.2013</a:t>
            </a:fld>
            <a:endParaRPr lang="nb-NO"/>
          </a:p>
        </p:txBody>
      </p:sp>
      <p:sp>
        <p:nvSpPr>
          <p:cNvPr id="5" name="Footer Placeholder 4"/>
          <p:cNvSpPr>
            <a:spLocks noGrp="1"/>
          </p:cNvSpPr>
          <p:nvPr>
            <p:ph type="ftr" sz="quarter" idx="11"/>
          </p:nvPr>
        </p:nvSpPr>
        <p:spPr>
          <a:xfrm>
            <a:off x="2590800" y="6356350"/>
            <a:ext cx="3962400" cy="365125"/>
          </a:xfrm>
          <a:prstGeom prst="rect">
            <a:avLst/>
          </a:prstGeom>
        </p:spPr>
        <p:txBody>
          <a:bodyPr/>
          <a:lstStyle/>
          <a:p>
            <a:r>
              <a:rPr lang="nb-NO" smtClean="0"/>
              <a:t>Trykk view&gt;header and footer for å sette inn bunntekst</a:t>
            </a:r>
            <a:endParaRPr lang="nb-NO"/>
          </a:p>
        </p:txBody>
      </p:sp>
      <p:sp>
        <p:nvSpPr>
          <p:cNvPr id="6" name="Slide Number Placeholder 5"/>
          <p:cNvSpPr>
            <a:spLocks noGrp="1"/>
          </p:cNvSpPr>
          <p:nvPr>
            <p:ph type="sldNum" sz="quarter" idx="12"/>
          </p:nvPr>
        </p:nvSpPr>
        <p:spPr/>
        <p:txBody>
          <a:bodyPr/>
          <a:lstStyle/>
          <a:p>
            <a:fld id="{596D34A4-F2B5-8D49-848C-08E202DD4660}" type="slidenum">
              <a:rPr lang="nb-NO" smtClean="0"/>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nb-NO" dirty="0" err="1" smtClean="0"/>
              <a:t>Click</a:t>
            </a:r>
            <a:r>
              <a:rPr lang="nb-NO" dirty="0" smtClean="0"/>
              <a:t> to </a:t>
            </a:r>
            <a:r>
              <a:rPr lang="nb-NO" dirty="0" err="1" smtClean="0"/>
              <a:t>edit</a:t>
            </a:r>
            <a:r>
              <a:rPr lang="nb-NO" dirty="0" smtClean="0"/>
              <a:t> Master </a:t>
            </a:r>
            <a:r>
              <a:rPr lang="nb-NO" dirty="0" err="1" smtClean="0"/>
              <a:t>title</a:t>
            </a:r>
            <a:r>
              <a:rPr lang="nb-NO" dirty="0" smtClean="0"/>
              <a:t> </a:t>
            </a:r>
            <a:r>
              <a:rPr lang="nb-NO" dirty="0" err="1" smtClean="0"/>
              <a:t>style</a:t>
            </a:r>
            <a:endParaRPr lang="nb-NO"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dirty="0" err="1" smtClean="0"/>
              <a:t>Click</a:t>
            </a:r>
            <a:r>
              <a:rPr lang="nb-NO" dirty="0" smtClean="0"/>
              <a:t> to </a:t>
            </a:r>
            <a:r>
              <a:rPr lang="nb-NO" dirty="0" err="1" smtClean="0"/>
              <a:t>edit</a:t>
            </a:r>
            <a:r>
              <a:rPr lang="nb-NO" dirty="0" smtClean="0"/>
              <a:t> Master </a:t>
            </a:r>
            <a:r>
              <a:rPr lang="nb-NO" dirty="0" err="1" smtClean="0"/>
              <a:t>text</a:t>
            </a:r>
            <a:r>
              <a:rPr lang="nb-NO" dirty="0" smtClean="0"/>
              <a:t> </a:t>
            </a:r>
            <a:r>
              <a:rPr lang="nb-NO" dirty="0" err="1" smtClean="0"/>
              <a:t>styles</a:t>
            </a:r>
            <a:endParaRPr lang="nb-NO" dirty="0" smtClean="0"/>
          </a:p>
        </p:txBody>
      </p:sp>
      <p:sp>
        <p:nvSpPr>
          <p:cNvPr id="4" name="Date Placeholder 3"/>
          <p:cNvSpPr>
            <a:spLocks noGrp="1"/>
          </p:cNvSpPr>
          <p:nvPr>
            <p:ph type="dt" sz="half" idx="10"/>
          </p:nvPr>
        </p:nvSpPr>
        <p:spPr/>
        <p:txBody>
          <a:bodyPr/>
          <a:lstStyle/>
          <a:p>
            <a:fld id="{5AEF1FEE-86E1-6B42-AA6F-61B93D665CA3}" type="datetime1">
              <a:rPr lang="nb-NO" smtClean="0"/>
              <a:t>07.08.2013</a:t>
            </a:fld>
            <a:endParaRPr lang="nb-NO"/>
          </a:p>
        </p:txBody>
      </p:sp>
      <p:sp>
        <p:nvSpPr>
          <p:cNvPr id="5" name="Footer Placeholder 4"/>
          <p:cNvSpPr>
            <a:spLocks noGrp="1"/>
          </p:cNvSpPr>
          <p:nvPr>
            <p:ph type="ftr" sz="quarter" idx="11"/>
          </p:nvPr>
        </p:nvSpPr>
        <p:spPr>
          <a:xfrm>
            <a:off x="2590800" y="6356350"/>
            <a:ext cx="3962400" cy="365125"/>
          </a:xfrm>
          <a:prstGeom prst="rect">
            <a:avLst/>
          </a:prstGeom>
        </p:spPr>
        <p:txBody>
          <a:bodyPr/>
          <a:lstStyle/>
          <a:p>
            <a:r>
              <a:rPr lang="nb-NO" smtClean="0"/>
              <a:t>Trykk view&gt;header and footer for å sette inn bunntekst</a:t>
            </a:r>
            <a:endParaRPr lang="nb-NO"/>
          </a:p>
        </p:txBody>
      </p:sp>
      <p:sp>
        <p:nvSpPr>
          <p:cNvPr id="6" name="Slide Number Placeholder 5"/>
          <p:cNvSpPr>
            <a:spLocks noGrp="1"/>
          </p:cNvSpPr>
          <p:nvPr>
            <p:ph type="sldNum" sz="quarter" idx="12"/>
          </p:nvPr>
        </p:nvSpPr>
        <p:spPr/>
        <p:txBody>
          <a:bodyPr/>
          <a:lstStyle/>
          <a:p>
            <a:fld id="{596D34A4-F2B5-8D49-848C-08E202DD4660}" type="slidenum">
              <a:rPr lang="nb-NO" smtClean="0"/>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5" name="Date Placeholder 4"/>
          <p:cNvSpPr>
            <a:spLocks noGrp="1"/>
          </p:cNvSpPr>
          <p:nvPr>
            <p:ph type="dt" sz="half" idx="10"/>
          </p:nvPr>
        </p:nvSpPr>
        <p:spPr/>
        <p:txBody>
          <a:bodyPr/>
          <a:lstStyle/>
          <a:p>
            <a:fld id="{52CF7E7B-C444-FA43-89EF-FE677D2748BB}" type="datetime1">
              <a:rPr lang="nb-NO" smtClean="0"/>
              <a:t>07.08.2013</a:t>
            </a:fld>
            <a:endParaRPr lang="nb-NO"/>
          </a:p>
        </p:txBody>
      </p:sp>
      <p:sp>
        <p:nvSpPr>
          <p:cNvPr id="6" name="Footer Placeholder 5"/>
          <p:cNvSpPr>
            <a:spLocks noGrp="1"/>
          </p:cNvSpPr>
          <p:nvPr>
            <p:ph type="ftr" sz="quarter" idx="11"/>
          </p:nvPr>
        </p:nvSpPr>
        <p:spPr>
          <a:xfrm>
            <a:off x="2590800" y="6356350"/>
            <a:ext cx="3962400" cy="365125"/>
          </a:xfrm>
          <a:prstGeom prst="rect">
            <a:avLst/>
          </a:prstGeom>
        </p:spPr>
        <p:txBody>
          <a:bodyPr/>
          <a:lstStyle/>
          <a:p>
            <a:r>
              <a:rPr lang="nb-NO" smtClean="0"/>
              <a:t>Trykk view&gt;header and footer for å sette inn bunntekst</a:t>
            </a:r>
            <a:endParaRPr lang="nb-NO"/>
          </a:p>
        </p:txBody>
      </p:sp>
      <p:sp>
        <p:nvSpPr>
          <p:cNvPr id="7" name="Slide Number Placeholder 6"/>
          <p:cNvSpPr>
            <a:spLocks noGrp="1"/>
          </p:cNvSpPr>
          <p:nvPr>
            <p:ph type="sldNum" sz="quarter" idx="12"/>
          </p:nvPr>
        </p:nvSpPr>
        <p:spPr/>
        <p:txBody>
          <a:bodyPr/>
          <a:lstStyle/>
          <a:p>
            <a:fld id="{596D34A4-F2B5-8D49-848C-08E202DD4660}" type="slidenum">
              <a:rPr lang="nb-NO" smtClean="0"/>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7" name="Date Placeholder 6"/>
          <p:cNvSpPr>
            <a:spLocks noGrp="1"/>
          </p:cNvSpPr>
          <p:nvPr>
            <p:ph type="dt" sz="half" idx="10"/>
          </p:nvPr>
        </p:nvSpPr>
        <p:spPr/>
        <p:txBody>
          <a:bodyPr/>
          <a:lstStyle/>
          <a:p>
            <a:fld id="{D1C0FF50-A830-1549-BA3C-CF952EF4DFBB}" type="datetime1">
              <a:rPr lang="nb-NO" smtClean="0"/>
              <a:t>07.08.2013</a:t>
            </a:fld>
            <a:endParaRPr lang="nb-NO"/>
          </a:p>
        </p:txBody>
      </p:sp>
      <p:sp>
        <p:nvSpPr>
          <p:cNvPr id="8" name="Footer Placeholder 7"/>
          <p:cNvSpPr>
            <a:spLocks noGrp="1"/>
          </p:cNvSpPr>
          <p:nvPr>
            <p:ph type="ftr" sz="quarter" idx="11"/>
          </p:nvPr>
        </p:nvSpPr>
        <p:spPr>
          <a:xfrm>
            <a:off x="2590800" y="6356350"/>
            <a:ext cx="3962400" cy="365125"/>
          </a:xfrm>
          <a:prstGeom prst="rect">
            <a:avLst/>
          </a:prstGeom>
        </p:spPr>
        <p:txBody>
          <a:bodyPr/>
          <a:lstStyle/>
          <a:p>
            <a:r>
              <a:rPr lang="nb-NO" smtClean="0"/>
              <a:t>Trykk view&gt;header and footer for å sette inn bunntekst</a:t>
            </a:r>
            <a:endParaRPr lang="nb-NO"/>
          </a:p>
        </p:txBody>
      </p:sp>
      <p:sp>
        <p:nvSpPr>
          <p:cNvPr id="9" name="Slide Number Placeholder 8"/>
          <p:cNvSpPr>
            <a:spLocks noGrp="1"/>
          </p:cNvSpPr>
          <p:nvPr>
            <p:ph type="sldNum" sz="quarter" idx="12"/>
          </p:nvPr>
        </p:nvSpPr>
        <p:spPr/>
        <p:txBody>
          <a:bodyPr/>
          <a:lstStyle/>
          <a:p>
            <a:fld id="{596D34A4-F2B5-8D49-848C-08E202DD4660}" type="slidenum">
              <a:rPr lang="nb-NO" smtClean="0"/>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Date Placeholder 2"/>
          <p:cNvSpPr>
            <a:spLocks noGrp="1"/>
          </p:cNvSpPr>
          <p:nvPr>
            <p:ph type="dt" sz="half" idx="10"/>
          </p:nvPr>
        </p:nvSpPr>
        <p:spPr/>
        <p:txBody>
          <a:bodyPr/>
          <a:lstStyle/>
          <a:p>
            <a:fld id="{CE5E0262-69C6-0E40-B4A0-4EF9A27B07EA}" type="datetime1">
              <a:rPr lang="nb-NO" smtClean="0"/>
              <a:t>07.08.2013</a:t>
            </a:fld>
            <a:endParaRPr lang="nb-NO"/>
          </a:p>
        </p:txBody>
      </p:sp>
      <p:sp>
        <p:nvSpPr>
          <p:cNvPr id="4" name="Footer Placeholder 3"/>
          <p:cNvSpPr>
            <a:spLocks noGrp="1"/>
          </p:cNvSpPr>
          <p:nvPr>
            <p:ph type="ftr" sz="quarter" idx="11"/>
          </p:nvPr>
        </p:nvSpPr>
        <p:spPr>
          <a:xfrm>
            <a:off x="2590800" y="6356350"/>
            <a:ext cx="3962400" cy="365125"/>
          </a:xfrm>
          <a:prstGeom prst="rect">
            <a:avLst/>
          </a:prstGeom>
        </p:spPr>
        <p:txBody>
          <a:bodyPr/>
          <a:lstStyle/>
          <a:p>
            <a:r>
              <a:rPr lang="nb-NO" smtClean="0"/>
              <a:t>Trykk view&gt;header and footer for å sette inn bunntekst</a:t>
            </a:r>
            <a:endParaRPr lang="nb-NO"/>
          </a:p>
        </p:txBody>
      </p:sp>
      <p:sp>
        <p:nvSpPr>
          <p:cNvPr id="5" name="Slide Number Placeholder 4"/>
          <p:cNvSpPr>
            <a:spLocks noGrp="1"/>
          </p:cNvSpPr>
          <p:nvPr>
            <p:ph type="sldNum" sz="quarter" idx="12"/>
          </p:nvPr>
        </p:nvSpPr>
        <p:spPr/>
        <p:txBody>
          <a:bodyPr/>
          <a:lstStyle/>
          <a:p>
            <a:fld id="{596D34A4-F2B5-8D49-848C-08E202DD4660}" type="slidenum">
              <a:rPr lang="nb-NO" smtClean="0"/>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D070C-7D10-A045-A916-DE04FA08E890}" type="datetime1">
              <a:rPr lang="nb-NO" smtClean="0"/>
              <a:t>07.08.2013</a:t>
            </a:fld>
            <a:endParaRPr lang="nb-NO"/>
          </a:p>
        </p:txBody>
      </p:sp>
      <p:sp>
        <p:nvSpPr>
          <p:cNvPr id="3" name="Footer Placeholder 2"/>
          <p:cNvSpPr>
            <a:spLocks noGrp="1"/>
          </p:cNvSpPr>
          <p:nvPr>
            <p:ph type="ftr" sz="quarter" idx="11"/>
          </p:nvPr>
        </p:nvSpPr>
        <p:spPr>
          <a:xfrm>
            <a:off x="2590800" y="6356350"/>
            <a:ext cx="3962400" cy="365125"/>
          </a:xfrm>
          <a:prstGeom prst="rect">
            <a:avLst/>
          </a:prstGeom>
        </p:spPr>
        <p:txBody>
          <a:bodyPr/>
          <a:lstStyle/>
          <a:p>
            <a:r>
              <a:rPr lang="nb-NO" smtClean="0"/>
              <a:t>Trykk view&gt;header and footer for å sette inn bunntekst</a:t>
            </a:r>
            <a:endParaRPr lang="nb-NO"/>
          </a:p>
        </p:txBody>
      </p:sp>
      <p:sp>
        <p:nvSpPr>
          <p:cNvPr id="4" name="Slide Number Placeholder 3"/>
          <p:cNvSpPr>
            <a:spLocks noGrp="1"/>
          </p:cNvSpPr>
          <p:nvPr>
            <p:ph type="sldNum" sz="quarter" idx="12"/>
          </p:nvPr>
        </p:nvSpPr>
        <p:spPr/>
        <p:txBody>
          <a:bodyPr/>
          <a:lstStyle/>
          <a:p>
            <a:fld id="{596D34A4-F2B5-8D49-848C-08E202DD4660}" type="slidenum">
              <a:rPr lang="nb-NO" smtClean="0"/>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b-NO"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p:txBody>
          <a:bodyPr/>
          <a:lstStyle/>
          <a:p>
            <a:fld id="{7425753C-7502-CF43-907A-B5279D8B98E3}" type="datetime1">
              <a:rPr lang="nb-NO" smtClean="0"/>
              <a:t>07.08.2013</a:t>
            </a:fld>
            <a:endParaRPr lang="nb-NO"/>
          </a:p>
        </p:txBody>
      </p:sp>
      <p:sp>
        <p:nvSpPr>
          <p:cNvPr id="6" name="Footer Placeholder 5"/>
          <p:cNvSpPr>
            <a:spLocks noGrp="1"/>
          </p:cNvSpPr>
          <p:nvPr>
            <p:ph type="ftr" sz="quarter" idx="11"/>
          </p:nvPr>
        </p:nvSpPr>
        <p:spPr>
          <a:xfrm>
            <a:off x="2590800" y="6356350"/>
            <a:ext cx="3962400" cy="365125"/>
          </a:xfrm>
          <a:prstGeom prst="rect">
            <a:avLst/>
          </a:prstGeom>
        </p:spPr>
        <p:txBody>
          <a:bodyPr/>
          <a:lstStyle/>
          <a:p>
            <a:r>
              <a:rPr lang="nb-NO" smtClean="0"/>
              <a:t>Trykk view&gt;header and footer for å sette inn bunntekst</a:t>
            </a:r>
            <a:endParaRPr lang="nb-NO"/>
          </a:p>
        </p:txBody>
      </p:sp>
      <p:sp>
        <p:nvSpPr>
          <p:cNvPr id="7" name="Slide Number Placeholder 6"/>
          <p:cNvSpPr>
            <a:spLocks noGrp="1"/>
          </p:cNvSpPr>
          <p:nvPr>
            <p:ph type="sldNum" sz="quarter" idx="12"/>
          </p:nvPr>
        </p:nvSpPr>
        <p:spPr/>
        <p:txBody>
          <a:bodyPr/>
          <a:lstStyle/>
          <a:p>
            <a:fld id="{596D34A4-F2B5-8D49-848C-08E202DD4660}" type="slidenum">
              <a:rPr lang="nb-NO" smtClean="0"/>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b-NO"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p:txBody>
          <a:bodyPr/>
          <a:lstStyle/>
          <a:p>
            <a:fld id="{172FCA44-F81A-F042-919F-F4CC76DF23ED}" type="datetime1">
              <a:rPr lang="nb-NO" smtClean="0"/>
              <a:t>07.08.2013</a:t>
            </a:fld>
            <a:endParaRPr lang="nb-NO"/>
          </a:p>
        </p:txBody>
      </p:sp>
      <p:sp>
        <p:nvSpPr>
          <p:cNvPr id="6" name="Footer Placeholder 5"/>
          <p:cNvSpPr>
            <a:spLocks noGrp="1"/>
          </p:cNvSpPr>
          <p:nvPr>
            <p:ph type="ftr" sz="quarter" idx="11"/>
          </p:nvPr>
        </p:nvSpPr>
        <p:spPr>
          <a:xfrm>
            <a:off x="2590800" y="6356350"/>
            <a:ext cx="3962400" cy="365125"/>
          </a:xfrm>
          <a:prstGeom prst="rect">
            <a:avLst/>
          </a:prstGeom>
        </p:spPr>
        <p:txBody>
          <a:bodyPr/>
          <a:lstStyle/>
          <a:p>
            <a:r>
              <a:rPr lang="nb-NO" smtClean="0"/>
              <a:t>Trykk view&gt;header and footer for å sette inn bunntekst</a:t>
            </a:r>
            <a:endParaRPr lang="nb-NO"/>
          </a:p>
        </p:txBody>
      </p:sp>
      <p:sp>
        <p:nvSpPr>
          <p:cNvPr id="7" name="Slide Number Placeholder 6"/>
          <p:cNvSpPr>
            <a:spLocks noGrp="1"/>
          </p:cNvSpPr>
          <p:nvPr>
            <p:ph type="sldNum" sz="quarter" idx="12"/>
          </p:nvPr>
        </p:nvSpPr>
        <p:spPr/>
        <p:txBody>
          <a:bodyPr/>
          <a:lstStyle/>
          <a:p>
            <a:fld id="{596D34A4-F2B5-8D49-848C-08E202DD4660}" type="slidenum">
              <a:rPr lang="nb-NO" smtClean="0"/>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d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812281"/>
            <a:ext cx="9220200" cy="45719"/>
          </a:xfrm>
          <a:prstGeom prst="rect">
            <a:avLst/>
          </a:prstGeom>
          <a:solidFill>
            <a:schemeClr val="accent4"/>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nb-NO"/>
          </a:p>
        </p:txBody>
      </p:sp>
      <p:sp>
        <p:nvSpPr>
          <p:cNvPr id="2" name="Title Placeholder 1"/>
          <p:cNvSpPr>
            <a:spLocks noGrp="1"/>
          </p:cNvSpPr>
          <p:nvPr>
            <p:ph type="title"/>
          </p:nvPr>
        </p:nvSpPr>
        <p:spPr>
          <a:xfrm>
            <a:off x="457200" y="685800"/>
            <a:ext cx="8229600" cy="1219200"/>
          </a:xfrm>
          <a:prstGeom prst="rect">
            <a:avLst/>
          </a:prstGeom>
        </p:spPr>
        <p:txBody>
          <a:bodyPr vert="horz" lIns="91440" tIns="45720" rIns="91440" bIns="45720" rtlCol="0" anchor="ctr">
            <a:normAutofit/>
          </a:bodyPr>
          <a:lstStyle/>
          <a:p>
            <a:r>
              <a:rPr lang="nb-NO" dirty="0" err="1" smtClean="0"/>
              <a:t>Click</a:t>
            </a:r>
            <a:r>
              <a:rPr lang="nb-NO" dirty="0" smtClean="0"/>
              <a:t> to </a:t>
            </a:r>
            <a:r>
              <a:rPr lang="nb-NO" dirty="0" err="1" smtClean="0"/>
              <a:t>edit</a:t>
            </a:r>
            <a:r>
              <a:rPr lang="nb-NO" dirty="0" smtClean="0"/>
              <a:t> Master </a:t>
            </a:r>
            <a:r>
              <a:rPr lang="nb-NO" dirty="0" err="1" smtClean="0"/>
              <a:t>title</a:t>
            </a:r>
            <a:r>
              <a:rPr lang="nb-NO" dirty="0" smtClean="0"/>
              <a:t> </a:t>
            </a:r>
            <a:r>
              <a:rPr lang="nb-NO" dirty="0" err="1" smtClean="0"/>
              <a:t>style</a:t>
            </a:r>
            <a:endParaRPr lang="nb-NO" dirty="0"/>
          </a:p>
        </p:txBody>
      </p:sp>
      <p:sp>
        <p:nvSpPr>
          <p:cNvPr id="3" name="Text Placeholder 2"/>
          <p:cNvSpPr>
            <a:spLocks noGrp="1"/>
          </p:cNvSpPr>
          <p:nvPr>
            <p:ph type="body" idx="1"/>
          </p:nvPr>
        </p:nvSpPr>
        <p:spPr>
          <a:xfrm>
            <a:off x="457200" y="1905000"/>
            <a:ext cx="8229600" cy="4221163"/>
          </a:xfrm>
          <a:prstGeom prst="rect">
            <a:avLst/>
          </a:prstGeom>
        </p:spPr>
        <p:txBody>
          <a:bodyPr vert="horz" lIns="91440" tIns="45720" rIns="91440" bIns="45720" rtlCol="0">
            <a:normAutofit/>
          </a:bodyPr>
          <a:lstStyle/>
          <a:p>
            <a:pPr lvl="0"/>
            <a:r>
              <a:rPr lang="nb-NO" dirty="0" err="1" smtClean="0"/>
              <a:t>Click</a:t>
            </a:r>
            <a:r>
              <a:rPr lang="nb-NO" dirty="0" smtClean="0"/>
              <a:t> to </a:t>
            </a:r>
            <a:r>
              <a:rPr lang="nb-NO" dirty="0" err="1" smtClean="0"/>
              <a:t>edit</a:t>
            </a:r>
            <a:r>
              <a:rPr lang="nb-NO" dirty="0" smtClean="0"/>
              <a:t> Master </a:t>
            </a:r>
            <a:r>
              <a:rPr lang="nb-NO" dirty="0" err="1" smtClean="0"/>
              <a:t>text</a:t>
            </a:r>
            <a:r>
              <a:rPr lang="nb-NO" dirty="0" smtClean="0"/>
              <a:t> </a:t>
            </a:r>
            <a:r>
              <a:rPr lang="nb-NO" dirty="0" err="1" smtClean="0"/>
              <a:t>styles</a:t>
            </a:r>
            <a:endParaRPr lang="nb-NO" dirty="0" smtClean="0"/>
          </a:p>
          <a:p>
            <a:pPr lvl="1"/>
            <a:r>
              <a:rPr lang="nb-NO" dirty="0" err="1" smtClean="0"/>
              <a:t>Second</a:t>
            </a:r>
            <a:r>
              <a:rPr lang="nb-NO" dirty="0" smtClean="0"/>
              <a:t> </a:t>
            </a:r>
            <a:r>
              <a:rPr lang="nb-NO" dirty="0" err="1" smtClean="0"/>
              <a:t>level</a:t>
            </a:r>
            <a:endParaRPr lang="nb-NO" dirty="0" smtClean="0"/>
          </a:p>
          <a:p>
            <a:pPr lvl="2"/>
            <a:r>
              <a:rPr lang="nb-NO" dirty="0" err="1" smtClean="0"/>
              <a:t>Third</a:t>
            </a:r>
            <a:r>
              <a:rPr lang="nb-NO" dirty="0" smtClean="0"/>
              <a:t> </a:t>
            </a:r>
            <a:r>
              <a:rPr lang="nb-NO" dirty="0" err="1" smtClean="0"/>
              <a:t>level</a:t>
            </a:r>
            <a:endParaRPr lang="nb-NO" dirty="0" smtClean="0"/>
          </a:p>
          <a:p>
            <a:pPr lvl="3"/>
            <a:r>
              <a:rPr lang="nb-NO" dirty="0" err="1" smtClean="0"/>
              <a:t>Fourth</a:t>
            </a:r>
            <a:r>
              <a:rPr lang="nb-NO" dirty="0" smtClean="0"/>
              <a:t> </a:t>
            </a:r>
            <a:r>
              <a:rPr lang="nb-NO" dirty="0" err="1" smtClean="0"/>
              <a:t>level</a:t>
            </a:r>
            <a:endParaRPr lang="nb-NO" dirty="0" smtClean="0"/>
          </a:p>
          <a:p>
            <a:pPr lvl="4"/>
            <a:r>
              <a:rPr lang="nb-NO" dirty="0" err="1" smtClean="0"/>
              <a:t>Fifth</a:t>
            </a:r>
            <a:r>
              <a:rPr lang="nb-NO" dirty="0" smtClean="0"/>
              <a:t> </a:t>
            </a:r>
            <a:r>
              <a:rPr lang="nb-NO" dirty="0" err="1" smtClean="0"/>
              <a:t>level</a:t>
            </a:r>
            <a:endParaRPr lang="nb-NO"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Minion Pro"/>
                <a:cs typeface="Minion Pro"/>
              </a:defRPr>
            </a:lvl1pPr>
          </a:lstStyle>
          <a:p>
            <a:fld id="{A8A7C180-2F81-B746-AB58-92C917C95FD1}" type="datetime1">
              <a:rPr lang="nb-NO" smtClean="0"/>
              <a:t>07.08.2013</a:t>
            </a:fld>
            <a:endParaRPr lang="nb-NO" dirty="0"/>
          </a:p>
        </p:txBody>
      </p:sp>
      <p:sp>
        <p:nvSpPr>
          <p:cNvPr id="6" name="Slide Number Placeholder 5"/>
          <p:cNvSpPr>
            <a:spLocks noGrp="1"/>
          </p:cNvSpPr>
          <p:nvPr>
            <p:ph type="sldNum" sz="quarter" idx="4"/>
          </p:nvPr>
        </p:nvSpPr>
        <p:spPr>
          <a:xfrm>
            <a:off x="1219200" y="6356350"/>
            <a:ext cx="457200" cy="365125"/>
          </a:xfrm>
          <a:prstGeom prst="rect">
            <a:avLst/>
          </a:prstGeom>
        </p:spPr>
        <p:txBody>
          <a:bodyPr vert="horz" lIns="91440" tIns="45720" rIns="91440" bIns="45720" rtlCol="0" anchor="ctr"/>
          <a:lstStyle>
            <a:lvl1pPr algn="r">
              <a:defRPr sz="1000">
                <a:solidFill>
                  <a:schemeClr val="tx1">
                    <a:tint val="75000"/>
                  </a:schemeClr>
                </a:solidFill>
                <a:latin typeface="Minion Pro"/>
                <a:cs typeface="Minion Pro"/>
              </a:defRPr>
            </a:lvl1pPr>
          </a:lstStyle>
          <a:p>
            <a:fld id="{596D34A4-F2B5-8D49-848C-08E202DD4660}" type="slidenum">
              <a:rPr lang="nb-NO" smtClean="0"/>
              <a:pPr/>
              <a:t>‹#›</a:t>
            </a:fld>
            <a:endParaRPr lang="nb-NO" dirty="0"/>
          </a:p>
        </p:txBody>
      </p:sp>
      <p:pic>
        <p:nvPicPr>
          <p:cNvPr id="13" name="Picture 12" descr="levering-logo-skrivesenteret-bredde.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15"/>
              <a:stretch>
                <a:fillRect/>
              </a:stretch>
            </p:blipFill>
          </mc:Choice>
          <mc:Fallback>
            <p:blipFill>
              <a:blip r:embed="rId16"/>
              <a:stretch>
                <a:fillRect/>
              </a:stretch>
            </p:blipFill>
          </mc:Fallback>
        </mc:AlternateContent>
        <p:spPr>
          <a:xfrm>
            <a:off x="6705600" y="6233894"/>
            <a:ext cx="2438400" cy="53361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sldNum="0" hdr="0" ftr="0" dt="0"/>
  <p:txStyles>
    <p:titleStyle>
      <a:lvl1pPr algn="ctr" defTabSz="457200" rtl="0" eaLnBrk="1" latinLnBrk="0" hangingPunct="1">
        <a:spcBef>
          <a:spcPct val="0"/>
        </a:spcBef>
        <a:buNone/>
        <a:defRPr sz="3600" b="0" i="0" kern="1200">
          <a:solidFill>
            <a:schemeClr val="tx2"/>
          </a:solidFill>
          <a:latin typeface="Minion Pro"/>
          <a:ea typeface="+mj-ea"/>
          <a:cs typeface="Minion Pro"/>
        </a:defRPr>
      </a:lvl1pPr>
    </p:titleStyle>
    <p:bodyStyle>
      <a:lvl1pPr marL="342900" indent="-342900" algn="l" defTabSz="457200" rtl="0" eaLnBrk="1" latinLnBrk="0" hangingPunct="1">
        <a:spcBef>
          <a:spcPct val="20000"/>
        </a:spcBef>
        <a:buClr>
          <a:schemeClr val="accent1"/>
        </a:buClr>
        <a:buSzPct val="50000"/>
        <a:buFont typeface="Arial"/>
        <a:buChar char="•"/>
        <a:defRPr sz="2800" kern="1200">
          <a:solidFill>
            <a:schemeClr val="tx2"/>
          </a:solidFill>
          <a:latin typeface="Minion Pro"/>
          <a:ea typeface="+mn-ea"/>
          <a:cs typeface="Minion Pro"/>
        </a:defRPr>
      </a:lvl1pPr>
      <a:lvl2pPr marL="742950" indent="-285750" algn="l" defTabSz="457200" rtl="0" eaLnBrk="1" latinLnBrk="0" hangingPunct="1">
        <a:spcBef>
          <a:spcPct val="20000"/>
        </a:spcBef>
        <a:buClr>
          <a:schemeClr val="accent1"/>
        </a:buClr>
        <a:buSzPct val="50000"/>
        <a:buFont typeface="Arial"/>
        <a:buChar char="•"/>
        <a:defRPr sz="2600" kern="1200">
          <a:solidFill>
            <a:schemeClr val="tx2"/>
          </a:solidFill>
          <a:latin typeface="Minion Pro"/>
          <a:ea typeface="+mn-ea"/>
          <a:cs typeface="Minion Pro"/>
        </a:defRPr>
      </a:lvl2pPr>
      <a:lvl3pPr marL="1143000" indent="-228600" algn="l" defTabSz="457200" rtl="0" eaLnBrk="1" latinLnBrk="0" hangingPunct="1">
        <a:spcBef>
          <a:spcPct val="20000"/>
        </a:spcBef>
        <a:buClr>
          <a:schemeClr val="accent1"/>
        </a:buClr>
        <a:buSzPct val="50000"/>
        <a:buFont typeface="Arial"/>
        <a:buChar char="•"/>
        <a:defRPr sz="2400" kern="1200">
          <a:solidFill>
            <a:schemeClr val="tx2"/>
          </a:solidFill>
          <a:latin typeface="Minion Pro"/>
          <a:ea typeface="+mn-ea"/>
          <a:cs typeface="Minion Pro"/>
        </a:defRPr>
      </a:lvl3pPr>
      <a:lvl4pPr marL="1600200" indent="-228600" algn="l" defTabSz="457200" rtl="0" eaLnBrk="1" latinLnBrk="0" hangingPunct="1">
        <a:spcBef>
          <a:spcPct val="20000"/>
        </a:spcBef>
        <a:buClr>
          <a:schemeClr val="accent1"/>
        </a:buClr>
        <a:buSzPct val="50000"/>
        <a:buFont typeface="Arial"/>
        <a:buChar char="•"/>
        <a:defRPr sz="2000" kern="1200">
          <a:solidFill>
            <a:schemeClr val="tx2"/>
          </a:solidFill>
          <a:latin typeface="Minion Pro"/>
          <a:ea typeface="+mn-ea"/>
          <a:cs typeface="Minion Pro"/>
        </a:defRPr>
      </a:lvl4pPr>
      <a:lvl5pPr marL="2057400" indent="-228600" algn="l" defTabSz="457200" rtl="0" eaLnBrk="1" latinLnBrk="0" hangingPunct="1">
        <a:spcBef>
          <a:spcPct val="20000"/>
        </a:spcBef>
        <a:buClr>
          <a:schemeClr val="accent1"/>
        </a:buClr>
        <a:buSzPct val="50000"/>
        <a:buFont typeface="Arial"/>
        <a:buChar char="•"/>
        <a:defRPr sz="2000" kern="1200">
          <a:solidFill>
            <a:schemeClr val="tx2"/>
          </a:solidFill>
          <a:latin typeface="Minion Pro"/>
          <a:ea typeface="+mn-ea"/>
          <a:cs typeface="Minion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EDEDED">
            <a:alpha val="97000"/>
          </a:srgbClr>
        </a:solidFill>
        <a:effectLst/>
      </p:bgPr>
    </p:bg>
    <p:spTree>
      <p:nvGrpSpPr>
        <p:cNvPr id="1" name=""/>
        <p:cNvGrpSpPr/>
        <p:nvPr/>
      </p:nvGrpSpPr>
      <p:grpSpPr>
        <a:xfrm>
          <a:off x="0" y="0"/>
          <a:ext cx="0" cy="0"/>
          <a:chOff x="0" y="0"/>
          <a:chExt cx="0" cy="0"/>
        </a:xfrm>
      </p:grpSpPr>
      <p:pic>
        <p:nvPicPr>
          <p:cNvPr id="8" name="Picture 7" descr="levering-logo-skrivesenteret-bredde.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838200" y="5181600"/>
            <a:ext cx="4648200" cy="1017209"/>
          </a:xfrm>
          <a:prstGeom prst="rect">
            <a:avLst/>
          </a:prstGeom>
        </p:spPr>
      </p:pic>
      <p:sp>
        <p:nvSpPr>
          <p:cNvPr id="10" name="TextBox 9"/>
          <p:cNvSpPr txBox="1"/>
          <p:nvPr/>
        </p:nvSpPr>
        <p:spPr>
          <a:xfrm>
            <a:off x="838200" y="1700808"/>
            <a:ext cx="8054008" cy="1938992"/>
          </a:xfrm>
          <a:prstGeom prst="rect">
            <a:avLst/>
          </a:prstGeom>
          <a:noFill/>
        </p:spPr>
        <p:txBody>
          <a:bodyPr wrap="square" rtlCol="0">
            <a:spAutoFit/>
          </a:bodyPr>
          <a:lstStyle/>
          <a:p>
            <a:r>
              <a:rPr lang="nb-NO" sz="4000" b="1" dirty="0" smtClean="0">
                <a:solidFill>
                  <a:schemeClr val="accent1"/>
                </a:solidFill>
                <a:latin typeface="Minion Pro"/>
                <a:cs typeface="Minion Pro"/>
              </a:rPr>
              <a:t>Grunnleggende ferdigheter – Kunnskapsløftet som en </a:t>
            </a:r>
            <a:r>
              <a:rPr lang="nb-NO" sz="4000" b="1" dirty="0" err="1" smtClean="0">
                <a:solidFill>
                  <a:schemeClr val="accent1"/>
                </a:solidFill>
                <a:latin typeface="Minion Pro"/>
                <a:cs typeface="Minion Pro"/>
              </a:rPr>
              <a:t>literacy</a:t>
            </a:r>
            <a:r>
              <a:rPr lang="nb-NO" sz="4000" b="1" dirty="0" smtClean="0">
                <a:solidFill>
                  <a:schemeClr val="accent1"/>
                </a:solidFill>
                <a:latin typeface="Minion Pro"/>
                <a:cs typeface="Minion Pro"/>
              </a:rPr>
              <a:t>-reform </a:t>
            </a:r>
            <a:endParaRPr lang="nb-NO" sz="4000" b="1" dirty="0">
              <a:solidFill>
                <a:schemeClr val="accent1"/>
              </a:solidFill>
              <a:latin typeface="Minion Pro"/>
              <a:cs typeface="Minion Pro"/>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9"/>
          <p:cNvSpPr>
            <a:spLocks noGrp="1"/>
          </p:cNvSpPr>
          <p:nvPr>
            <p:ph type="title"/>
          </p:nvPr>
        </p:nvSpPr>
        <p:spPr/>
        <p:txBody>
          <a:bodyPr>
            <a:normAutofit/>
          </a:bodyPr>
          <a:lstStyle/>
          <a:p>
            <a:r>
              <a:rPr lang="nb-NO" sz="2400" b="1" dirty="0" smtClean="0"/>
              <a:t>To ulike kunnskapssyn?</a:t>
            </a:r>
            <a:endParaRPr lang="nb-NO" sz="2400" b="1" dirty="0"/>
          </a:p>
        </p:txBody>
      </p:sp>
      <p:sp>
        <p:nvSpPr>
          <p:cNvPr id="3" name="Plassholder for tekst 2"/>
          <p:cNvSpPr>
            <a:spLocks noGrp="1"/>
          </p:cNvSpPr>
          <p:nvPr>
            <p:ph type="body" sz="half" idx="1"/>
          </p:nvPr>
        </p:nvSpPr>
        <p:spPr/>
        <p:txBody>
          <a:bodyPr>
            <a:normAutofit/>
          </a:bodyPr>
          <a:lstStyle/>
          <a:p>
            <a:pPr marL="0" indent="0">
              <a:buNone/>
            </a:pPr>
            <a:r>
              <a:rPr lang="nb-NO" sz="2000" b="1" dirty="0" smtClean="0"/>
              <a:t>L-97 </a:t>
            </a:r>
          </a:p>
          <a:p>
            <a:pPr marL="0" indent="0">
              <a:buNone/>
            </a:pPr>
            <a:r>
              <a:rPr lang="nb-NO" sz="2000" dirty="0" smtClean="0"/>
              <a:t>I opplæringen skal elevene </a:t>
            </a:r>
            <a:r>
              <a:rPr lang="nb-NO" sz="2000" dirty="0" smtClean="0">
                <a:solidFill>
                  <a:srgbClr val="C00000"/>
                </a:solidFill>
              </a:rPr>
              <a:t>få kunnskap</a:t>
            </a:r>
            <a:r>
              <a:rPr lang="nb-NO" sz="2000" dirty="0" smtClean="0"/>
              <a:t> om:</a:t>
            </a:r>
          </a:p>
          <a:p>
            <a:pPr marL="0" indent="0">
              <a:buNone/>
            </a:pPr>
            <a:r>
              <a:rPr lang="nb-NO" sz="2000" dirty="0" smtClean="0"/>
              <a:t>- jødenes historie i Norge</a:t>
            </a:r>
          </a:p>
          <a:p>
            <a:pPr marL="0" indent="0">
              <a:buNone/>
            </a:pPr>
            <a:r>
              <a:rPr lang="nb-NO" sz="2000" dirty="0" smtClean="0"/>
              <a:t>- dialog mellom religioner og                 livssyn</a:t>
            </a:r>
          </a:p>
          <a:p>
            <a:pPr marL="0" indent="0">
              <a:buNone/>
            </a:pPr>
            <a:endParaRPr lang="nb-NO" dirty="0"/>
          </a:p>
        </p:txBody>
      </p:sp>
      <p:sp>
        <p:nvSpPr>
          <p:cNvPr id="11" name="Plassholder for innhold 10"/>
          <p:cNvSpPr>
            <a:spLocks noGrp="1"/>
          </p:cNvSpPr>
          <p:nvPr>
            <p:ph sz="half" idx="2"/>
          </p:nvPr>
        </p:nvSpPr>
        <p:spPr/>
        <p:txBody>
          <a:bodyPr>
            <a:normAutofit/>
          </a:bodyPr>
          <a:lstStyle/>
          <a:p>
            <a:pPr marL="0" indent="0">
              <a:buNone/>
            </a:pPr>
            <a:r>
              <a:rPr lang="nb-NO" sz="2000" b="1" dirty="0" smtClean="0"/>
              <a:t>Kunnskapsløftet</a:t>
            </a:r>
          </a:p>
          <a:p>
            <a:pPr marL="0" indent="0">
              <a:buNone/>
            </a:pPr>
            <a:r>
              <a:rPr lang="nb-NO" sz="2000" dirty="0" smtClean="0"/>
              <a:t>Elevene skal kunne:</a:t>
            </a:r>
          </a:p>
          <a:p>
            <a:pPr marL="0" indent="0">
              <a:buNone/>
            </a:pPr>
            <a:r>
              <a:rPr lang="nb-NO" sz="2000" dirty="0" smtClean="0"/>
              <a:t>- </a:t>
            </a:r>
            <a:r>
              <a:rPr lang="nb-NO" sz="2000" dirty="0" smtClean="0">
                <a:solidFill>
                  <a:srgbClr val="C00000"/>
                </a:solidFill>
              </a:rPr>
              <a:t>beskrive </a:t>
            </a:r>
            <a:r>
              <a:rPr lang="nb-NO" sz="2000" dirty="0"/>
              <a:t>og </a:t>
            </a:r>
            <a:r>
              <a:rPr lang="nb-NO" sz="2000" dirty="0">
                <a:solidFill>
                  <a:srgbClr val="C00000"/>
                </a:solidFill>
              </a:rPr>
              <a:t>reflektere</a:t>
            </a:r>
            <a:r>
              <a:rPr lang="nb-NO" sz="2000" dirty="0"/>
              <a:t> over særtrekk ved kunst, arkitektur og musikk knyttet til </a:t>
            </a:r>
            <a:r>
              <a:rPr lang="nb-NO" sz="2000" dirty="0" smtClean="0"/>
              <a:t>jødedommen</a:t>
            </a:r>
          </a:p>
          <a:p>
            <a:pPr marL="0" indent="0">
              <a:buNone/>
            </a:pPr>
            <a:r>
              <a:rPr lang="nb-NO" sz="2000" dirty="0" smtClean="0"/>
              <a:t>- </a:t>
            </a:r>
            <a:r>
              <a:rPr lang="nb-NO" sz="2000" dirty="0">
                <a:solidFill>
                  <a:srgbClr val="C00000"/>
                </a:solidFill>
              </a:rPr>
              <a:t>drøfte</a:t>
            </a:r>
            <a:r>
              <a:rPr lang="nb-NO" sz="2000" dirty="0"/>
              <a:t> utvalgte tekster fra jødisk skrifttradisjon</a:t>
            </a:r>
          </a:p>
          <a:p>
            <a:pPr marL="0" indent="0">
              <a:buNone/>
            </a:pPr>
            <a:endParaRPr lang="nb-NO" sz="2000" dirty="0"/>
          </a:p>
          <a:p>
            <a:pPr marL="0" indent="0">
              <a:buNone/>
            </a:pPr>
            <a:endParaRPr lang="nb-NO" sz="2000" dirty="0"/>
          </a:p>
        </p:txBody>
      </p:sp>
      <p:pic>
        <p:nvPicPr>
          <p:cNvPr id="12" name="Bild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3356992"/>
            <a:ext cx="1800225" cy="2428875"/>
          </a:xfrm>
          <a:prstGeom prst="rect">
            <a:avLst/>
          </a:prstGeom>
        </p:spPr>
      </p:pic>
    </p:spTree>
    <p:extLst>
      <p:ext uri="{BB962C8B-B14F-4D97-AF65-F5344CB8AC3E}">
        <p14:creationId xmlns:p14="http://schemas.microsoft.com/office/powerpoint/2010/main" val="2732640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Tittel 1"/>
          <p:cNvSpPr>
            <a:spLocks noGrp="1"/>
          </p:cNvSpPr>
          <p:nvPr>
            <p:ph type="title" idx="4294967295"/>
          </p:nvPr>
        </p:nvSpPr>
        <p:spPr/>
        <p:txBody>
          <a:bodyPr>
            <a:normAutofit/>
          </a:bodyPr>
          <a:lstStyle/>
          <a:p>
            <a:r>
              <a:rPr lang="nn-NO" sz="2400" b="1" dirty="0" err="1" smtClean="0"/>
              <a:t>Literacy</a:t>
            </a:r>
            <a:endParaRPr lang="nn-NO" sz="2400" b="1" dirty="0" smtClean="0"/>
          </a:p>
        </p:txBody>
      </p:sp>
      <p:sp>
        <p:nvSpPr>
          <p:cNvPr id="12291" name="Plassholder for innhold 2"/>
          <p:cNvSpPr>
            <a:spLocks noGrp="1"/>
          </p:cNvSpPr>
          <p:nvPr>
            <p:ph idx="4294967295"/>
          </p:nvPr>
        </p:nvSpPr>
        <p:spPr>
          <a:xfrm>
            <a:off x="539750" y="1600200"/>
            <a:ext cx="8305800" cy="5257800"/>
          </a:xfrm>
        </p:spPr>
        <p:txBody>
          <a:bodyPr/>
          <a:lstStyle/>
          <a:p>
            <a:pPr>
              <a:buFont typeface="Wingdings" pitchFamily="2" charset="2"/>
              <a:buChar char="q"/>
            </a:pPr>
            <a:r>
              <a:rPr lang="nn-NO" sz="2200" i="1" dirty="0" err="1" smtClean="0"/>
              <a:t>Literacy</a:t>
            </a:r>
            <a:r>
              <a:rPr lang="nn-NO" sz="2200" dirty="0" smtClean="0"/>
              <a:t>: vektlegger lese- og skriveferdigheiter i en kontekst, lesing og skriving som sosiale aktiviteter</a:t>
            </a:r>
          </a:p>
          <a:p>
            <a:pPr marL="0" indent="0">
              <a:buNone/>
            </a:pPr>
            <a:r>
              <a:rPr lang="nn-NO" sz="2200" dirty="0" smtClean="0"/>
              <a:t> </a:t>
            </a:r>
          </a:p>
          <a:p>
            <a:pPr>
              <a:buFont typeface="Wingdings" pitchFamily="2" charset="2"/>
              <a:buChar char="q"/>
            </a:pPr>
            <a:r>
              <a:rPr lang="nn-NO" sz="2200" dirty="0" smtClean="0"/>
              <a:t>Overskrider den </a:t>
            </a:r>
            <a:r>
              <a:rPr lang="nn-NO" sz="2200" dirty="0" err="1" smtClean="0"/>
              <a:t>formen</a:t>
            </a:r>
            <a:r>
              <a:rPr lang="nn-NO" sz="2200" dirty="0" smtClean="0"/>
              <a:t> for lese- og skrivekyndighet som dreier seg om å ha automatisert lesinga og å skrive korrekt</a:t>
            </a:r>
          </a:p>
          <a:p>
            <a:pPr>
              <a:buFont typeface="Wingdings" pitchFamily="2" charset="2"/>
              <a:buChar char="q"/>
            </a:pPr>
            <a:endParaRPr lang="nn-NO" sz="2200" dirty="0" smtClean="0"/>
          </a:p>
          <a:p>
            <a:pPr>
              <a:buFont typeface="Wingdings" pitchFamily="2" charset="2"/>
              <a:buChar char="q"/>
            </a:pPr>
            <a:r>
              <a:rPr lang="nn-NO" sz="2200" dirty="0" smtClean="0"/>
              <a:t>Skrivekompetanse </a:t>
            </a:r>
            <a:r>
              <a:rPr lang="nn-NO" sz="2200" dirty="0" err="1" smtClean="0"/>
              <a:t>handler</a:t>
            </a:r>
            <a:r>
              <a:rPr lang="nn-NO" sz="2200" dirty="0" smtClean="0"/>
              <a:t> </a:t>
            </a:r>
            <a:r>
              <a:rPr lang="nn-NO" sz="2200" dirty="0" err="1" smtClean="0"/>
              <a:t>ikke</a:t>
            </a:r>
            <a:r>
              <a:rPr lang="nn-NO" sz="2200" dirty="0" smtClean="0"/>
              <a:t> om en isolert ferdighet, men om skriving i bruk i bestemte </a:t>
            </a:r>
            <a:r>
              <a:rPr lang="nn-NO" sz="2200" dirty="0" err="1" smtClean="0"/>
              <a:t>situasjoner</a:t>
            </a:r>
            <a:r>
              <a:rPr lang="nn-NO" sz="2200" dirty="0" smtClean="0"/>
              <a:t> – derfor skriving i </a:t>
            </a:r>
            <a:r>
              <a:rPr lang="nn-NO" sz="2200" dirty="0" err="1" smtClean="0"/>
              <a:t>fagene</a:t>
            </a:r>
            <a:endParaRPr lang="nn-NO" dirty="0" smtClean="0"/>
          </a:p>
        </p:txBody>
      </p:sp>
    </p:spTree>
    <p:extLst>
      <p:ext uri="{BB962C8B-B14F-4D97-AF65-F5344CB8AC3E}">
        <p14:creationId xmlns:p14="http://schemas.microsoft.com/office/powerpoint/2010/main" val="1547328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tel 1"/>
          <p:cNvSpPr>
            <a:spLocks noGrp="1"/>
          </p:cNvSpPr>
          <p:nvPr>
            <p:ph type="title"/>
          </p:nvPr>
        </p:nvSpPr>
        <p:spPr>
          <a:xfrm>
            <a:off x="419100" y="476250"/>
            <a:ext cx="8305800" cy="609600"/>
          </a:xfrm>
        </p:spPr>
        <p:txBody>
          <a:bodyPr>
            <a:normAutofit/>
          </a:bodyPr>
          <a:lstStyle/>
          <a:p>
            <a:r>
              <a:rPr lang="nb-NO" sz="2400" b="1" dirty="0" smtClean="0"/>
              <a:t>Er grunnleggende ferdigheter et norsk fenomen?	</a:t>
            </a:r>
          </a:p>
        </p:txBody>
      </p:sp>
      <p:sp>
        <p:nvSpPr>
          <p:cNvPr id="13315" name="Plassholder for innhold 2"/>
          <p:cNvSpPr>
            <a:spLocks noGrp="1"/>
          </p:cNvSpPr>
          <p:nvPr>
            <p:ph idx="1"/>
          </p:nvPr>
        </p:nvSpPr>
        <p:spPr>
          <a:xfrm>
            <a:off x="691686" y="1589087"/>
            <a:ext cx="8229600" cy="4840288"/>
          </a:xfrm>
        </p:spPr>
        <p:txBody>
          <a:bodyPr>
            <a:normAutofit/>
          </a:bodyPr>
          <a:lstStyle/>
          <a:p>
            <a:pPr>
              <a:buFont typeface="Wingdings" pitchFamily="2" charset="2"/>
              <a:buChar char="q"/>
            </a:pPr>
            <a:r>
              <a:rPr lang="nb-NO" sz="2400" dirty="0" smtClean="0"/>
              <a:t>OECD: Definition and </a:t>
            </a:r>
            <a:r>
              <a:rPr lang="nb-NO" sz="2400" dirty="0" err="1" smtClean="0"/>
              <a:t>Selection</a:t>
            </a:r>
            <a:r>
              <a:rPr lang="nb-NO" sz="2400" dirty="0" smtClean="0"/>
              <a:t> </a:t>
            </a:r>
            <a:r>
              <a:rPr lang="nb-NO" sz="2400" dirty="0" err="1" smtClean="0"/>
              <a:t>of</a:t>
            </a:r>
            <a:r>
              <a:rPr lang="nb-NO" sz="2400" dirty="0" smtClean="0"/>
              <a:t> </a:t>
            </a:r>
            <a:r>
              <a:rPr lang="nb-NO" sz="2400" dirty="0" err="1" smtClean="0"/>
              <a:t>Competencies</a:t>
            </a:r>
            <a:r>
              <a:rPr lang="nb-NO" sz="2400" dirty="0" smtClean="0"/>
              <a:t> (</a:t>
            </a:r>
            <a:r>
              <a:rPr lang="nb-NO" sz="2400" dirty="0" err="1" smtClean="0"/>
              <a:t>DeSeCO</a:t>
            </a:r>
            <a:r>
              <a:rPr lang="nb-NO" sz="2400" dirty="0" smtClean="0"/>
              <a:t>) </a:t>
            </a:r>
          </a:p>
          <a:p>
            <a:pPr>
              <a:buFont typeface="Wingdings" pitchFamily="2" charset="2"/>
              <a:buChar char="q"/>
            </a:pPr>
            <a:endParaRPr lang="nb-NO" sz="2400" dirty="0" smtClean="0"/>
          </a:p>
          <a:p>
            <a:pPr>
              <a:buFont typeface="Wingdings" pitchFamily="2" charset="2"/>
              <a:buChar char="q"/>
            </a:pPr>
            <a:r>
              <a:rPr lang="nb-NO" sz="2400" dirty="0"/>
              <a:t>T</a:t>
            </a:r>
            <a:r>
              <a:rPr lang="nb-NO" sz="2400" dirty="0" smtClean="0"/>
              <a:t>ar sikte på å definere noen </a:t>
            </a:r>
            <a:r>
              <a:rPr lang="nb-NO" sz="2400" i="1" dirty="0" err="1" smtClean="0"/>
              <a:t>key</a:t>
            </a:r>
            <a:r>
              <a:rPr lang="nb-NO" sz="2400" i="1" dirty="0" smtClean="0"/>
              <a:t> </a:t>
            </a:r>
            <a:r>
              <a:rPr lang="nb-NO" sz="2400" i="1" dirty="0" err="1" smtClean="0"/>
              <a:t>competencies</a:t>
            </a:r>
            <a:r>
              <a:rPr lang="nb-NO" sz="2400" dirty="0" smtClean="0"/>
              <a:t> som landets borgere trenger for å kunne fungere godt i utdanning og yrke</a:t>
            </a:r>
          </a:p>
          <a:p>
            <a:endParaRPr lang="nb-NO" sz="2400" i="1" dirty="0" smtClean="0"/>
          </a:p>
          <a:p>
            <a:pPr lvl="1"/>
            <a:r>
              <a:rPr lang="nb-NO" i="1" dirty="0" smtClean="0"/>
              <a:t>Å handle autonomt</a:t>
            </a:r>
          </a:p>
          <a:p>
            <a:pPr lvl="1"/>
            <a:r>
              <a:rPr lang="nb-NO" i="1" dirty="0" smtClean="0"/>
              <a:t>Å fungere sosialt i heterogene grupper</a:t>
            </a:r>
          </a:p>
          <a:p>
            <a:pPr lvl="1"/>
            <a:r>
              <a:rPr lang="nb-NO" i="1" dirty="0" smtClean="0"/>
              <a:t>Å bruke redskap interaktivt (redskap=språk &amp; symboler, kunnskap &amp; informasjon, (ny) teknolog</a:t>
            </a:r>
            <a:r>
              <a:rPr lang="nb-NO" sz="2400" i="1" dirty="0" smtClean="0"/>
              <a:t>i</a:t>
            </a:r>
          </a:p>
          <a:p>
            <a:endParaRPr lang="nb-NO" sz="2800" dirty="0" smtClean="0"/>
          </a:p>
        </p:txBody>
      </p:sp>
      <p:sp>
        <p:nvSpPr>
          <p:cNvPr id="13316" name="Plassholder for bunntekst 3"/>
          <p:cNvSpPr>
            <a:spLocks noGrp="1"/>
          </p:cNvSpPr>
          <p:nvPr>
            <p:ph type="ftr" sz="quarter" idx="4294967295"/>
          </p:nvPr>
        </p:nvSpPr>
        <p:spPr bwMode="auto">
          <a:xfrm>
            <a:off x="3124200"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nb-NO" dirty="0"/>
          </a:p>
        </p:txBody>
      </p:sp>
      <p:sp>
        <p:nvSpPr>
          <p:cNvPr id="5" name="Ellipse 4"/>
          <p:cNvSpPr>
            <a:spLocks noChangeArrowheads="1"/>
          </p:cNvSpPr>
          <p:nvPr/>
        </p:nvSpPr>
        <p:spPr bwMode="auto">
          <a:xfrm>
            <a:off x="395288" y="5286375"/>
            <a:ext cx="8572500" cy="1143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Tree>
    <p:extLst>
      <p:ext uri="{BB962C8B-B14F-4D97-AF65-F5344CB8AC3E}">
        <p14:creationId xmlns:p14="http://schemas.microsoft.com/office/powerpoint/2010/main" val="415707764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nb-NO" sz="2400" b="1" dirty="0" smtClean="0"/>
              <a:t>«Grunnleggende» - to tolkninger</a:t>
            </a:r>
            <a:endParaRPr lang="nb-NO" dirty="0" smtClean="0"/>
          </a:p>
        </p:txBody>
      </p:sp>
      <p:sp>
        <p:nvSpPr>
          <p:cNvPr id="14339" name="Content Placeholder 2"/>
          <p:cNvSpPr>
            <a:spLocks noGrp="1"/>
          </p:cNvSpPr>
          <p:nvPr>
            <p:ph idx="1"/>
          </p:nvPr>
        </p:nvSpPr>
        <p:spPr/>
        <p:txBody>
          <a:bodyPr>
            <a:normAutofit/>
          </a:bodyPr>
          <a:lstStyle/>
          <a:p>
            <a:pPr>
              <a:buFont typeface="Wingdings" pitchFamily="2" charset="2"/>
              <a:buChar char="q"/>
            </a:pPr>
            <a:r>
              <a:rPr lang="nb-NO" dirty="0">
                <a:solidFill>
                  <a:srgbClr val="C00000"/>
                </a:solidFill>
              </a:rPr>
              <a:t>E</a:t>
            </a:r>
            <a:r>
              <a:rPr lang="nb-NO" dirty="0" smtClean="0">
                <a:solidFill>
                  <a:srgbClr val="C00000"/>
                </a:solidFill>
              </a:rPr>
              <a:t>lementær, beherskes en gang for alle </a:t>
            </a:r>
            <a:r>
              <a:rPr lang="nb-NO" dirty="0" smtClean="0"/>
              <a:t>(automatiserte formalferdigheter)</a:t>
            </a:r>
            <a:endParaRPr lang="nb-NO" sz="2800" dirty="0" smtClean="0"/>
          </a:p>
          <a:p>
            <a:pPr>
              <a:buFont typeface="Wingdings" pitchFamily="2" charset="2"/>
              <a:buChar char="q"/>
            </a:pPr>
            <a:r>
              <a:rPr lang="nb-NO" dirty="0">
                <a:solidFill>
                  <a:srgbClr val="C00000"/>
                </a:solidFill>
              </a:rPr>
              <a:t>G</a:t>
            </a:r>
            <a:r>
              <a:rPr lang="nb-NO" dirty="0" smtClean="0">
                <a:solidFill>
                  <a:srgbClr val="C00000"/>
                </a:solidFill>
              </a:rPr>
              <a:t>jennomgående, med økende vanskegrad </a:t>
            </a:r>
            <a:r>
              <a:rPr lang="nb-NO" dirty="0" smtClean="0"/>
              <a:t>(jf. </a:t>
            </a:r>
            <a:r>
              <a:rPr lang="nb-NO" dirty="0" err="1" smtClean="0"/>
              <a:t>DeSeCos</a:t>
            </a:r>
            <a:r>
              <a:rPr lang="nb-NO" dirty="0" smtClean="0"/>
              <a:t> kompetansebegrep: evnen til å mestre en kompleks utfordring eller utføre en kompleks aktivitet eller oppgave) </a:t>
            </a:r>
          </a:p>
          <a:p>
            <a:pPr>
              <a:buFont typeface="Wingdings" pitchFamily="2" charset="2"/>
              <a:buChar char="q"/>
            </a:pPr>
            <a:r>
              <a:rPr lang="nb-NO" dirty="0" smtClean="0"/>
              <a:t>Denne uklarheten går igjen i alle utdanningspolitiske dokumenter om </a:t>
            </a:r>
            <a:r>
              <a:rPr lang="nb-NO" dirty="0" err="1" smtClean="0"/>
              <a:t>DeSeCo</a:t>
            </a:r>
            <a:endParaRPr lang="nb-NO" dirty="0" smtClean="0"/>
          </a:p>
        </p:txBody>
      </p:sp>
      <p:sp>
        <p:nvSpPr>
          <p:cNvPr id="14340" name="Footer Placeholder 3"/>
          <p:cNvSpPr>
            <a:spLocks noGrp="1"/>
          </p:cNvSpPr>
          <p:nvPr>
            <p:ph type="ftr" sz="quarter" idx="4294967295"/>
          </p:nvPr>
        </p:nvSpPr>
        <p:spPr bwMode="auto">
          <a:xfrm>
            <a:off x="3124200"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nb-NO"/>
          </a:p>
        </p:txBody>
      </p:sp>
    </p:spTree>
    <p:extLst>
      <p:ext uri="{BB962C8B-B14F-4D97-AF65-F5344CB8AC3E}">
        <p14:creationId xmlns:p14="http://schemas.microsoft.com/office/powerpoint/2010/main" val="2289411415"/>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39750" y="620713"/>
            <a:ext cx="3279775" cy="5329237"/>
          </a:xfrm>
        </p:spPr>
      </p:pic>
      <p:sp>
        <p:nvSpPr>
          <p:cNvPr id="15363" name="Plassholder for innhold 3"/>
          <p:cNvSpPr>
            <a:spLocks noGrp="1"/>
          </p:cNvSpPr>
          <p:nvPr>
            <p:ph sz="half" idx="2"/>
          </p:nvPr>
        </p:nvSpPr>
        <p:spPr>
          <a:xfrm>
            <a:off x="4284663" y="404813"/>
            <a:ext cx="4573587" cy="5721350"/>
          </a:xfrm>
        </p:spPr>
        <p:txBody>
          <a:bodyPr>
            <a:normAutofit fontScale="92500" lnSpcReduction="20000"/>
          </a:bodyPr>
          <a:lstStyle/>
          <a:p>
            <a:pPr marL="0" indent="0" algn="ctr">
              <a:buNone/>
            </a:pPr>
            <a:r>
              <a:rPr lang="nb-NO" sz="2400" b="1" dirty="0" smtClean="0"/>
              <a:t>Evalueringer av LK06 viser:</a:t>
            </a:r>
          </a:p>
          <a:p>
            <a:pPr>
              <a:buFontTx/>
              <a:buNone/>
            </a:pPr>
            <a:endParaRPr lang="nb-NO" sz="2400" dirty="0" smtClean="0"/>
          </a:p>
          <a:p>
            <a:pPr>
              <a:buFont typeface="Wingdings" pitchFamily="2" charset="2"/>
              <a:buChar char="q"/>
            </a:pPr>
            <a:r>
              <a:rPr lang="nb-NO" sz="2400" dirty="0" smtClean="0"/>
              <a:t>at intensjonene rundt grunnleggende ferdigheter  ikke er forstått</a:t>
            </a:r>
          </a:p>
          <a:p>
            <a:pPr>
              <a:buFont typeface="Wingdings" pitchFamily="2" charset="2"/>
              <a:buChar char="q"/>
            </a:pPr>
            <a:endParaRPr lang="nb-NO" sz="2400" dirty="0" smtClean="0"/>
          </a:p>
          <a:p>
            <a:pPr>
              <a:buFont typeface="Wingdings" pitchFamily="2" charset="2"/>
              <a:buChar char="q"/>
            </a:pPr>
            <a:r>
              <a:rPr lang="nb-NO" sz="2400" dirty="0" smtClean="0"/>
              <a:t>at det ikke har ført til praksisendring (kanskje med unntak av lesing?)</a:t>
            </a:r>
          </a:p>
          <a:p>
            <a:pPr>
              <a:buFont typeface="Wingdings" pitchFamily="2" charset="2"/>
              <a:buChar char="q"/>
            </a:pPr>
            <a:endParaRPr lang="nb-NO" sz="2400" dirty="0" smtClean="0"/>
          </a:p>
          <a:p>
            <a:pPr>
              <a:buFont typeface="Wingdings" pitchFamily="2" charset="2"/>
              <a:buChar char="q"/>
            </a:pPr>
            <a:r>
              <a:rPr lang="nb-NO" sz="2400" dirty="0" smtClean="0"/>
              <a:t>grunnleggende ferdigheter blir forstått som noe elementært som hører småskolen og norskfaget til</a:t>
            </a:r>
          </a:p>
          <a:p>
            <a:pPr>
              <a:buFontTx/>
              <a:buNone/>
            </a:pPr>
            <a:endParaRPr lang="nb-NO" sz="2400" dirty="0" smtClean="0"/>
          </a:p>
          <a:p>
            <a:pPr eaLnBrk="1" hangingPunct="1">
              <a:buFontTx/>
              <a:buNone/>
            </a:pPr>
            <a:r>
              <a:rPr lang="nb-NO" sz="2400" dirty="0" smtClean="0"/>
              <a:t/>
            </a:r>
            <a:br>
              <a:rPr lang="nb-NO" sz="2400" dirty="0" smtClean="0"/>
            </a:br>
            <a:endParaRPr lang="nb-NO" dirty="0" smtClean="0"/>
          </a:p>
        </p:txBody>
      </p:sp>
    </p:spTree>
    <p:extLst>
      <p:ext uri="{BB962C8B-B14F-4D97-AF65-F5344CB8AC3E}">
        <p14:creationId xmlns:p14="http://schemas.microsoft.com/office/powerpoint/2010/main" val="13685902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tel 1"/>
          <p:cNvSpPr>
            <a:spLocks noGrp="1"/>
          </p:cNvSpPr>
          <p:nvPr>
            <p:ph type="title"/>
          </p:nvPr>
        </p:nvSpPr>
        <p:spPr>
          <a:xfrm>
            <a:off x="539750" y="476250"/>
            <a:ext cx="8305800" cy="609600"/>
          </a:xfrm>
        </p:spPr>
        <p:txBody>
          <a:bodyPr>
            <a:normAutofit fontScale="90000"/>
          </a:bodyPr>
          <a:lstStyle/>
          <a:p>
            <a:r>
              <a:rPr lang="nb-NO" smtClean="0"/>
              <a:t> </a:t>
            </a:r>
          </a:p>
        </p:txBody>
      </p:sp>
      <p:sp>
        <p:nvSpPr>
          <p:cNvPr id="16387" name="Plassholder for innhold 2"/>
          <p:cNvSpPr>
            <a:spLocks noGrp="1"/>
          </p:cNvSpPr>
          <p:nvPr>
            <p:ph sz="half" idx="1"/>
          </p:nvPr>
        </p:nvSpPr>
        <p:spPr/>
        <p:txBody>
          <a:bodyPr/>
          <a:lstStyle/>
          <a:p>
            <a:endParaRPr lang="nb-NO" smtClean="0"/>
          </a:p>
        </p:txBody>
      </p:sp>
      <p:sp>
        <p:nvSpPr>
          <p:cNvPr id="16388" name="Plassholder for innhold 3"/>
          <p:cNvSpPr>
            <a:spLocks noGrp="1"/>
          </p:cNvSpPr>
          <p:nvPr>
            <p:ph sz="half" idx="2"/>
          </p:nvPr>
        </p:nvSpPr>
        <p:spPr>
          <a:xfrm>
            <a:off x="4716463" y="1268413"/>
            <a:ext cx="4076700" cy="4343400"/>
          </a:xfrm>
        </p:spPr>
        <p:txBody>
          <a:bodyPr>
            <a:normAutofit/>
          </a:bodyPr>
          <a:lstStyle/>
          <a:p>
            <a:pPr marL="0" indent="0">
              <a:buNone/>
            </a:pPr>
            <a:endParaRPr lang="nb-NO" sz="2000" dirty="0" smtClean="0"/>
          </a:p>
          <a:p>
            <a:pPr marL="0" indent="0">
              <a:buNone/>
            </a:pPr>
            <a:r>
              <a:rPr lang="nb-NO" sz="2000" dirty="0" smtClean="0"/>
              <a:t>To forutsetninger for å jobbe konstruktivt med grunnleggende ferdigheter: </a:t>
            </a:r>
          </a:p>
          <a:p>
            <a:pPr>
              <a:buFontTx/>
              <a:buNone/>
            </a:pPr>
            <a:endParaRPr lang="nb-NO" sz="2000" dirty="0" smtClean="0"/>
          </a:p>
          <a:p>
            <a:pPr>
              <a:buFontTx/>
              <a:buAutoNum type="arabicPeriod"/>
            </a:pPr>
            <a:r>
              <a:rPr lang="nb-NO" sz="2000" dirty="0" smtClean="0"/>
              <a:t>Tverrfaglig samarbeid</a:t>
            </a:r>
          </a:p>
          <a:p>
            <a:pPr>
              <a:buFontTx/>
              <a:buAutoNum type="arabicPeriod"/>
            </a:pPr>
            <a:r>
              <a:rPr lang="nb-NO" sz="2000" dirty="0" smtClean="0"/>
              <a:t>Skolens ledelse må sette av tid til tverrfaglig samarbeid</a:t>
            </a:r>
          </a:p>
        </p:txBody>
      </p:sp>
      <p:pic>
        <p:nvPicPr>
          <p:cNvPr id="15365" name="Picture 3"/>
          <p:cNvPicPr>
            <a:picLocks noChangeAspect="1" noChangeArrowheads="1"/>
          </p:cNvPicPr>
          <p:nvPr/>
        </p:nvPicPr>
        <p:blipFill>
          <a:blip r:embed="rId3"/>
          <a:srcRect/>
          <a:stretch>
            <a:fillRect/>
          </a:stretch>
        </p:blipFill>
        <p:spPr bwMode="auto">
          <a:xfrm>
            <a:off x="142875" y="836613"/>
            <a:ext cx="4422775"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42261372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tel 1"/>
          <p:cNvSpPr>
            <a:spLocks noGrp="1"/>
          </p:cNvSpPr>
          <p:nvPr>
            <p:ph type="title"/>
          </p:nvPr>
        </p:nvSpPr>
        <p:spPr/>
        <p:txBody>
          <a:bodyPr/>
          <a:lstStyle/>
          <a:p>
            <a:r>
              <a:rPr lang="nb-NO" sz="2400" b="1" dirty="0" smtClean="0"/>
              <a:t>Læreplanrevisjonen – tydeliggjøring av grunnleggende ferdigheter</a:t>
            </a:r>
          </a:p>
        </p:txBody>
      </p:sp>
      <p:sp>
        <p:nvSpPr>
          <p:cNvPr id="2" name="Plassholder for tekst 1"/>
          <p:cNvSpPr>
            <a:spLocks noGrp="1"/>
          </p:cNvSpPr>
          <p:nvPr>
            <p:ph type="body" idx="1"/>
          </p:nvPr>
        </p:nvSpPr>
        <p:spPr/>
        <p:txBody>
          <a:bodyPr/>
          <a:lstStyle/>
          <a:p>
            <a:endParaRPr lang="nb-NO"/>
          </a:p>
        </p:txBody>
      </p:sp>
      <p:sp>
        <p:nvSpPr>
          <p:cNvPr id="3" name="Plassholder for innhold 2"/>
          <p:cNvSpPr>
            <a:spLocks noGrp="1"/>
          </p:cNvSpPr>
          <p:nvPr>
            <p:ph sz="half" idx="2"/>
          </p:nvPr>
        </p:nvSpPr>
        <p:spPr/>
        <p:txBody>
          <a:bodyPr/>
          <a:lstStyle/>
          <a:p>
            <a:endParaRPr lang="nb-NO"/>
          </a:p>
        </p:txBody>
      </p:sp>
      <p:sp>
        <p:nvSpPr>
          <p:cNvPr id="4" name="Plassholder for tekst 3"/>
          <p:cNvSpPr>
            <a:spLocks noGrp="1"/>
          </p:cNvSpPr>
          <p:nvPr>
            <p:ph type="body" sz="quarter" idx="3"/>
          </p:nvPr>
        </p:nvSpPr>
        <p:spPr/>
        <p:txBody>
          <a:bodyPr/>
          <a:lstStyle/>
          <a:p>
            <a:endParaRPr lang="nb-NO" dirty="0"/>
          </a:p>
        </p:txBody>
      </p:sp>
      <p:sp>
        <p:nvSpPr>
          <p:cNvPr id="5" name="Plassholder for innhold 4"/>
          <p:cNvSpPr>
            <a:spLocks noGrp="1"/>
          </p:cNvSpPr>
          <p:nvPr>
            <p:ph sz="quarter" idx="4"/>
          </p:nvPr>
        </p:nvSpPr>
        <p:spPr/>
        <p:txBody>
          <a:bodyPr>
            <a:normAutofit/>
          </a:bodyPr>
          <a:lstStyle/>
          <a:p>
            <a:pPr>
              <a:buFont typeface="Wingdings" pitchFamily="2" charset="2"/>
              <a:buChar char="q"/>
            </a:pPr>
            <a:r>
              <a:rPr lang="nb-NO" sz="2000" dirty="0"/>
              <a:t>Nye, tydeligere ferdighetsdefinisjoner</a:t>
            </a:r>
          </a:p>
          <a:p>
            <a:pPr>
              <a:buFont typeface="Wingdings" pitchFamily="2" charset="2"/>
              <a:buChar char="q"/>
            </a:pPr>
            <a:r>
              <a:rPr lang="nb-NO" sz="2000" dirty="0"/>
              <a:t>Utvikling og progresjon av de fem grunnleggende ferdighetene gjennom hele </a:t>
            </a:r>
            <a:r>
              <a:rPr lang="de-DE" sz="2000" dirty="0" err="1"/>
              <a:t>opplæringsløpet</a:t>
            </a:r>
            <a:endParaRPr lang="nb-NO" sz="2000" dirty="0"/>
          </a:p>
          <a:p>
            <a:pPr>
              <a:buFont typeface="Wingdings" pitchFamily="2" charset="2"/>
              <a:buChar char="q"/>
            </a:pPr>
            <a:r>
              <a:rPr lang="nb-NO" sz="2000" dirty="0"/>
              <a:t>Progresjonsmatrise over 5 nivåer med definerende mestringsområder</a:t>
            </a:r>
          </a:p>
          <a:p>
            <a:pPr>
              <a:buFont typeface="Wingdings" pitchFamily="2" charset="2"/>
              <a:buChar char="q"/>
            </a:pPr>
            <a:r>
              <a:rPr lang="nb-NO" sz="2000" dirty="0"/>
              <a:t>Overensstemmelse mellom definisjoner og matriser og de ulike ferdighetene</a:t>
            </a:r>
          </a:p>
          <a:p>
            <a:endParaRPr lang="nb-NO" sz="2000" dirty="0"/>
          </a:p>
        </p:txBody>
      </p:sp>
      <p:pic>
        <p:nvPicPr>
          <p:cNvPr id="22532" name="Picture 2"/>
          <p:cNvPicPr>
            <a:picLocks noChangeAspect="1" noChangeArrowheads="1"/>
          </p:cNvPicPr>
          <p:nvPr/>
        </p:nvPicPr>
        <p:blipFill>
          <a:blip r:embed="rId3"/>
          <a:srcRect/>
          <a:stretch>
            <a:fillRect/>
          </a:stretch>
        </p:blipFill>
        <p:spPr bwMode="auto">
          <a:xfrm>
            <a:off x="251520" y="1713735"/>
            <a:ext cx="4021534" cy="4458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1590824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tel 1"/>
          <p:cNvSpPr>
            <a:spLocks noGrp="1"/>
          </p:cNvSpPr>
          <p:nvPr>
            <p:ph type="title"/>
          </p:nvPr>
        </p:nvSpPr>
        <p:spPr/>
        <p:txBody>
          <a:bodyPr/>
          <a:lstStyle/>
          <a:p>
            <a:endParaRPr lang="nb-NO" smtClean="0"/>
          </a:p>
        </p:txBody>
      </p:sp>
      <p:sp>
        <p:nvSpPr>
          <p:cNvPr id="20483" name="Plassholder for innhold 2"/>
          <p:cNvSpPr>
            <a:spLocks noGrp="1"/>
          </p:cNvSpPr>
          <p:nvPr>
            <p:ph idx="1"/>
          </p:nvPr>
        </p:nvSpPr>
        <p:spPr>
          <a:xfrm>
            <a:off x="457200" y="1905001"/>
            <a:ext cx="6707088" cy="2964159"/>
          </a:xfrm>
        </p:spPr>
        <p:txBody>
          <a:bodyPr/>
          <a:lstStyle/>
          <a:p>
            <a:pPr marL="0" indent="0">
              <a:buNone/>
            </a:pPr>
            <a:endParaRPr lang="nb-NO" dirty="0" smtClean="0"/>
          </a:p>
        </p:txBody>
      </p:sp>
      <p:pic>
        <p:nvPicPr>
          <p:cNvPr id="24580" name="Picture 2"/>
          <p:cNvPicPr>
            <a:picLocks noChangeAspect="1" noChangeArrowheads="1"/>
          </p:cNvPicPr>
          <p:nvPr/>
        </p:nvPicPr>
        <p:blipFill>
          <a:blip r:embed="rId3"/>
          <a:srcRect/>
          <a:stretch>
            <a:fillRect/>
          </a:stretch>
        </p:blipFill>
        <p:spPr bwMode="auto">
          <a:xfrm>
            <a:off x="1619249" y="231739"/>
            <a:ext cx="5689055" cy="5831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23486102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kstSylinder 1"/>
          <p:cNvSpPr txBox="1">
            <a:spLocks noChangeArrowheads="1"/>
          </p:cNvSpPr>
          <p:nvPr/>
        </p:nvSpPr>
        <p:spPr bwMode="auto">
          <a:xfrm>
            <a:off x="271463" y="236976"/>
            <a:ext cx="8245475" cy="634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nb-NO" sz="2400" b="1" dirty="0">
                <a:latin typeface="Minion Pro"/>
                <a:cs typeface="Times New Roman" pitchFamily="18" charset="0"/>
              </a:rPr>
              <a:t>GRUNNLEGGENDE SKRIVEFERDIGHETER</a:t>
            </a:r>
            <a:endParaRPr lang="nb-NO" sz="2400" dirty="0">
              <a:latin typeface="Minion Pro"/>
              <a:cs typeface="Times New Roman" pitchFamily="18" charset="0"/>
            </a:endParaRPr>
          </a:p>
          <a:p>
            <a:pPr algn="ctr" eaLnBrk="1" hangingPunct="1"/>
            <a:r>
              <a:rPr lang="nb-NO" sz="2400" i="1" dirty="0">
                <a:latin typeface="Minion Pro"/>
                <a:cs typeface="Times New Roman" pitchFamily="18" charset="0"/>
              </a:rPr>
              <a:t>Ferdighetsområder i å kunne skrive</a:t>
            </a:r>
            <a:r>
              <a:rPr lang="nb-NO" sz="2400" dirty="0">
                <a:latin typeface="Minion Pro"/>
                <a:cs typeface="Times New Roman" pitchFamily="18" charset="0"/>
              </a:rPr>
              <a:t>:</a:t>
            </a:r>
          </a:p>
          <a:p>
            <a:pPr eaLnBrk="1" hangingPunct="1"/>
            <a:endParaRPr lang="nb-NO" sz="2400" dirty="0">
              <a:latin typeface="Times New Roman" pitchFamily="18" charset="0"/>
              <a:cs typeface="Times New Roman" pitchFamily="18" charset="0"/>
            </a:endParaRPr>
          </a:p>
          <a:p>
            <a:pPr eaLnBrk="1" hangingPunct="1"/>
            <a:r>
              <a:rPr lang="nb-NO" sz="2000" b="1" i="1" dirty="0">
                <a:solidFill>
                  <a:srgbClr val="C00000"/>
                </a:solidFill>
                <a:latin typeface="Times New Roman" pitchFamily="18" charset="0"/>
                <a:cs typeface="Times New Roman" pitchFamily="18" charset="0"/>
              </a:rPr>
              <a:t>Planlegge og bearbeide </a:t>
            </a:r>
            <a:r>
              <a:rPr lang="nb-NO" sz="2000" dirty="0">
                <a:latin typeface="Times New Roman" pitchFamily="18" charset="0"/>
                <a:cs typeface="Times New Roman" pitchFamily="18" charset="0"/>
              </a:rPr>
              <a:t>innebærer å kunne ta i bruk ulike strategier og kilder som forberedelse til skriving, og å være i stand til å revidere tekster på bakgrunn av egen vurdering og andres tilbakemeldinger.</a:t>
            </a:r>
          </a:p>
          <a:p>
            <a:pPr eaLnBrk="1" hangingPunct="1">
              <a:buFont typeface="Arial" charset="0"/>
              <a:buChar char="•"/>
            </a:pPr>
            <a:endParaRPr lang="nb-NO" sz="2000" dirty="0">
              <a:latin typeface="Times New Roman" pitchFamily="18" charset="0"/>
              <a:cs typeface="Times New Roman" pitchFamily="18" charset="0"/>
            </a:endParaRPr>
          </a:p>
          <a:p>
            <a:pPr eaLnBrk="1" hangingPunct="1"/>
            <a:r>
              <a:rPr lang="nb-NO" sz="2000" b="1" i="1" dirty="0">
                <a:solidFill>
                  <a:srgbClr val="C00000"/>
                </a:solidFill>
                <a:latin typeface="Times New Roman" pitchFamily="18" charset="0"/>
                <a:cs typeface="Times New Roman" pitchFamily="18" charset="0"/>
              </a:rPr>
              <a:t>Å utforme </a:t>
            </a:r>
            <a:r>
              <a:rPr lang="nb-NO" sz="2000" dirty="0">
                <a:latin typeface="Times New Roman" pitchFamily="18" charset="0"/>
                <a:cs typeface="Times New Roman" pitchFamily="18" charset="0"/>
              </a:rPr>
              <a:t>innebærer å kunne beherske og ta i bruk rettskriving, grammatikk, setningsoppbygging og tekstbinding på papir og skjerm sammen med andre uttrykksmidler som bilder, figurer og symboler på en hensiktsmessig måte.</a:t>
            </a:r>
          </a:p>
          <a:p>
            <a:pPr eaLnBrk="1" hangingPunct="1">
              <a:buFont typeface="Arial" charset="0"/>
              <a:buChar char="•"/>
            </a:pPr>
            <a:endParaRPr lang="nb-NO" sz="2000" dirty="0">
              <a:latin typeface="Times New Roman" pitchFamily="18" charset="0"/>
              <a:cs typeface="Times New Roman" pitchFamily="18" charset="0"/>
            </a:endParaRPr>
          </a:p>
          <a:p>
            <a:pPr eaLnBrk="1" hangingPunct="1"/>
            <a:r>
              <a:rPr lang="nb-NO" sz="2000" b="1" i="1" dirty="0" smtClean="0">
                <a:solidFill>
                  <a:srgbClr val="C00000"/>
                </a:solidFill>
                <a:latin typeface="Times New Roman" pitchFamily="18" charset="0"/>
                <a:cs typeface="Times New Roman" pitchFamily="18" charset="0"/>
              </a:rPr>
              <a:t>Kommunisere</a:t>
            </a:r>
            <a:r>
              <a:rPr lang="nb-NO" sz="2000" dirty="0" smtClean="0">
                <a:latin typeface="Times New Roman" pitchFamily="18" charset="0"/>
                <a:cs typeface="Times New Roman" pitchFamily="18" charset="0"/>
              </a:rPr>
              <a:t> </a:t>
            </a:r>
            <a:r>
              <a:rPr lang="nb-NO" sz="2000" dirty="0">
                <a:latin typeface="Times New Roman" pitchFamily="18" charset="0"/>
                <a:cs typeface="Times New Roman" pitchFamily="18" charset="0"/>
              </a:rPr>
              <a:t>innebærer å kunne uttrykke meninger, drøfte problemstillinger, dele kunnskap og erfaringer gjennom å tilpasse egne tekster til mottaker, innhold og formål.</a:t>
            </a:r>
          </a:p>
          <a:p>
            <a:pPr eaLnBrk="1" hangingPunct="1">
              <a:buFont typeface="Arial" charset="0"/>
              <a:buChar char="•"/>
            </a:pPr>
            <a:endParaRPr lang="nb-NO" sz="2000" dirty="0">
              <a:latin typeface="Times New Roman" pitchFamily="18" charset="0"/>
              <a:cs typeface="Times New Roman" pitchFamily="18" charset="0"/>
            </a:endParaRPr>
          </a:p>
          <a:p>
            <a:pPr eaLnBrk="1" hangingPunct="1"/>
            <a:r>
              <a:rPr lang="nb-NO" sz="2000" b="1" i="1" dirty="0">
                <a:solidFill>
                  <a:srgbClr val="C00000"/>
                </a:solidFill>
                <a:latin typeface="Times New Roman" pitchFamily="18" charset="0"/>
                <a:cs typeface="Times New Roman" pitchFamily="18" charset="0"/>
              </a:rPr>
              <a:t>Reflektere og vurdere </a:t>
            </a:r>
            <a:r>
              <a:rPr lang="nb-NO" sz="2000" dirty="0">
                <a:latin typeface="Times New Roman" pitchFamily="18" charset="0"/>
                <a:cs typeface="Times New Roman" pitchFamily="18" charset="0"/>
              </a:rPr>
              <a:t>innebærer å bruke skriving som redskap for å kunne følge med på og å utvikle bevissthet om egen læring.</a:t>
            </a:r>
            <a:endParaRPr lang="nb-NO" dirty="0">
              <a:latin typeface="Times New Roman" pitchFamily="18" charset="0"/>
              <a:cs typeface="Times New Roman" pitchFamily="18" charset="0"/>
            </a:endParaRPr>
          </a:p>
          <a:p>
            <a:pPr eaLnBrk="1" hangingPunct="1"/>
            <a:endParaRPr lang="nb-NO" dirty="0">
              <a:latin typeface="Times New Roman" pitchFamily="18" charset="0"/>
              <a:cs typeface="Times New Roman" pitchFamily="18" charset="0"/>
            </a:endParaRPr>
          </a:p>
          <a:p>
            <a:pPr eaLnBrk="1" hangingPunct="1"/>
            <a:r>
              <a:rPr lang="nb-NO" dirty="0" smtClean="0">
                <a:latin typeface="Times New Roman" pitchFamily="18" charset="0"/>
                <a:cs typeface="Times New Roman" pitchFamily="18" charset="0"/>
              </a:rPr>
              <a:t>(Rammeverk </a:t>
            </a:r>
            <a:r>
              <a:rPr lang="nb-NO" dirty="0">
                <a:latin typeface="Times New Roman" pitchFamily="18" charset="0"/>
                <a:cs typeface="Times New Roman" pitchFamily="18" charset="0"/>
              </a:rPr>
              <a:t>for grunnleggende ferdigheter Utdanningsdirektoratet </a:t>
            </a:r>
            <a:r>
              <a:rPr lang="nb-NO" dirty="0" smtClean="0">
                <a:latin typeface="Times New Roman" pitchFamily="18" charset="0"/>
                <a:cs typeface="Times New Roman" pitchFamily="18" charset="0"/>
              </a:rPr>
              <a:t>2012)</a:t>
            </a:r>
            <a:endParaRPr lang="nb-NO" dirty="0"/>
          </a:p>
          <a:p>
            <a:pPr eaLnBrk="1" hangingPunct="1"/>
            <a:endParaRPr lang="nb-NO" dirty="0"/>
          </a:p>
        </p:txBody>
      </p:sp>
    </p:spTree>
    <p:extLst>
      <p:ext uri="{BB962C8B-B14F-4D97-AF65-F5344CB8AC3E}">
        <p14:creationId xmlns:p14="http://schemas.microsoft.com/office/powerpoint/2010/main" val="27723452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tel 1"/>
          <p:cNvSpPr>
            <a:spLocks noGrp="1"/>
          </p:cNvSpPr>
          <p:nvPr>
            <p:ph type="title"/>
          </p:nvPr>
        </p:nvSpPr>
        <p:spPr/>
        <p:txBody>
          <a:bodyPr>
            <a:normAutofit/>
          </a:bodyPr>
          <a:lstStyle/>
          <a:p>
            <a:r>
              <a:rPr lang="nb-NO" sz="2800" b="1" dirty="0" smtClean="0"/>
              <a:t>Skriving som grunnleggende ferdighet i naturfag</a:t>
            </a:r>
          </a:p>
        </p:txBody>
      </p:sp>
      <p:sp>
        <p:nvSpPr>
          <p:cNvPr id="25603" name="Plassholder for innhold 2"/>
          <p:cNvSpPr>
            <a:spLocks noGrp="1"/>
          </p:cNvSpPr>
          <p:nvPr>
            <p:ph idx="1"/>
          </p:nvPr>
        </p:nvSpPr>
        <p:spPr/>
        <p:txBody>
          <a:bodyPr>
            <a:normAutofit lnSpcReduction="10000"/>
          </a:bodyPr>
          <a:lstStyle/>
          <a:p>
            <a:pPr marL="0" indent="0">
              <a:buNone/>
            </a:pPr>
            <a:r>
              <a:rPr lang="nb-NO" sz="2000" i="1" dirty="0" smtClean="0">
                <a:solidFill>
                  <a:srgbClr val="00B0F0"/>
                </a:solidFill>
              </a:rPr>
              <a:t>Å kunne skrive </a:t>
            </a:r>
            <a:r>
              <a:rPr lang="nb-NO" sz="2000" dirty="0" smtClean="0">
                <a:solidFill>
                  <a:srgbClr val="00B0F0"/>
                </a:solidFill>
              </a:rPr>
              <a:t>i naturfag er å bruke naturfaglige tekstsjangere til å formulere spørsmål og hypoteser, skrive planer og forklaringer, sammenligne og reflektere over informasjon og bruke kilder hensiktsmessig. Det innebærer også å beskrive observasjoner og erfaringer, sammenstille informasjon, argumentere for synspunkter og rapportere fra feltarbeid, eksperimenter og teknologiske utviklingsprosesser.</a:t>
            </a:r>
            <a:r>
              <a:rPr lang="nb-NO" sz="2000" dirty="0" smtClean="0"/>
              <a:t> </a:t>
            </a:r>
            <a:r>
              <a:rPr lang="nb-NO" sz="2000" b="1" dirty="0" smtClean="0">
                <a:solidFill>
                  <a:srgbClr val="FFC000"/>
                </a:solidFill>
              </a:rPr>
              <a:t>Skriveprosessen fra planlegging til bearbeiding og presentasjon av tekster innebærer bruk av naturfaglige begreper, figurer og symboler tilpasset formål og mottaker.</a:t>
            </a:r>
            <a:r>
              <a:rPr lang="nb-NO" sz="2000" dirty="0" smtClean="0"/>
              <a:t> </a:t>
            </a:r>
            <a:r>
              <a:rPr lang="nb-NO" sz="2000" b="1" dirty="0" smtClean="0">
                <a:solidFill>
                  <a:srgbClr val="69CB6E"/>
                </a:solidFill>
              </a:rPr>
              <a:t>Utviklingen av skriveferdigheter i naturfag går fra å bruke enkle uttrykksformer til gradvis å ta i bruk mer presise naturfaglige begreper, symboler, grafikk og argumentasjon</a:t>
            </a:r>
            <a:r>
              <a:rPr lang="nb-NO" sz="2000" b="1" i="1" dirty="0" smtClean="0">
                <a:solidFill>
                  <a:srgbClr val="69CB6E"/>
                </a:solidFill>
              </a:rPr>
              <a:t>. </a:t>
            </a:r>
            <a:r>
              <a:rPr lang="nb-NO" sz="2000" b="1" dirty="0" smtClean="0">
                <a:solidFill>
                  <a:srgbClr val="69CB6E"/>
                </a:solidFill>
              </a:rPr>
              <a:t>Dette innebærer å kunne skrive stadig mer komplekse tekster som bygger på kritisk og variert kildebruk tilpasset formål og mottaker</a:t>
            </a:r>
            <a:r>
              <a:rPr lang="nb-NO" sz="2000" b="1" dirty="0" smtClean="0"/>
              <a:t>.</a:t>
            </a:r>
          </a:p>
          <a:p>
            <a:endParaRPr lang="nb-NO" dirty="0" smtClean="0"/>
          </a:p>
        </p:txBody>
      </p:sp>
    </p:spTree>
    <p:extLst>
      <p:ext uri="{BB962C8B-B14F-4D97-AF65-F5344CB8AC3E}">
        <p14:creationId xmlns:p14="http://schemas.microsoft.com/office/powerpoint/2010/main" val="496134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tel 1"/>
          <p:cNvSpPr>
            <a:spLocks noGrp="1"/>
          </p:cNvSpPr>
          <p:nvPr>
            <p:ph type="title"/>
          </p:nvPr>
        </p:nvSpPr>
        <p:spPr/>
        <p:txBody>
          <a:bodyPr/>
          <a:lstStyle/>
          <a:p>
            <a:r>
              <a:rPr lang="nb-NO" sz="2400" b="1" dirty="0" smtClean="0"/>
              <a:t>Karrierevalg i kunnskapssamfunnet? </a:t>
            </a:r>
          </a:p>
        </p:txBody>
      </p:sp>
      <p:sp>
        <p:nvSpPr>
          <p:cNvPr id="4099" name="Plassholder for innhold 1"/>
          <p:cNvSpPr>
            <a:spLocks noGrp="1"/>
          </p:cNvSpPr>
          <p:nvPr>
            <p:ph sz="half" idx="1"/>
          </p:nvPr>
        </p:nvSpPr>
        <p:spPr/>
        <p:txBody>
          <a:bodyPr/>
          <a:lstStyle/>
          <a:p>
            <a:endParaRPr lang="nb-NO" smtClean="0"/>
          </a:p>
        </p:txBody>
      </p:sp>
      <p:sp>
        <p:nvSpPr>
          <p:cNvPr id="3" name="Plassholder for innhold 2"/>
          <p:cNvSpPr>
            <a:spLocks noGrp="1"/>
          </p:cNvSpPr>
          <p:nvPr>
            <p:ph sz="half" idx="2"/>
          </p:nvPr>
        </p:nvSpPr>
        <p:spPr/>
        <p:txBody>
          <a:bodyPr/>
          <a:lstStyle/>
          <a:p>
            <a:pPr marL="0" indent="0">
              <a:buFontTx/>
              <a:buNone/>
            </a:pPr>
            <a:r>
              <a:rPr lang="nb-NO" sz="1800" dirty="0" smtClean="0"/>
              <a:t>«Kurt har vært truckfører i mange år. Nesten helt siden har var liten. Først gikk Kurt på skole slik alle barn gjør. Det likte Kurt dårlig, og han var ofte sur. Men da Kurt ikke trengte å gå mer på skole, skaffet han seg truck og ble truckfører. Det liker han mye bedre» </a:t>
            </a:r>
          </a:p>
          <a:p>
            <a:pPr marL="0" indent="0">
              <a:buFontTx/>
              <a:buNone/>
            </a:pPr>
            <a:r>
              <a:rPr lang="nb-NO" sz="1800" dirty="0" smtClean="0"/>
              <a:t>(</a:t>
            </a:r>
            <a:r>
              <a:rPr lang="nb-NO" sz="1800" i="1" dirty="0" smtClean="0"/>
              <a:t>Fisken</a:t>
            </a:r>
            <a:r>
              <a:rPr lang="nb-NO" sz="1800" dirty="0" smtClean="0"/>
              <a:t> av Erlend Loe, 1994, ill Kim </a:t>
            </a:r>
            <a:r>
              <a:rPr lang="nb-NO" sz="1800" dirty="0" err="1" smtClean="0"/>
              <a:t>Hiorthøy</a:t>
            </a:r>
            <a:r>
              <a:rPr lang="nb-NO" sz="1800" dirty="0" smtClean="0"/>
              <a:t>). </a:t>
            </a:r>
          </a:p>
        </p:txBody>
      </p:sp>
      <p:pic>
        <p:nvPicPr>
          <p:cNvPr id="5124" name="Picture 6"/>
          <p:cNvPicPr>
            <a:picLocks noChangeAspect="1" noChangeArrowheads="1"/>
          </p:cNvPicPr>
          <p:nvPr/>
        </p:nvPicPr>
        <p:blipFill>
          <a:blip r:embed="rId3"/>
          <a:srcRect/>
          <a:stretch>
            <a:fillRect/>
          </a:stretch>
        </p:blipFill>
        <p:spPr bwMode="auto">
          <a:xfrm>
            <a:off x="468313" y="1700213"/>
            <a:ext cx="3902075"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5839294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tel 1"/>
          <p:cNvSpPr>
            <a:spLocks noGrp="1"/>
          </p:cNvSpPr>
          <p:nvPr>
            <p:ph type="title"/>
          </p:nvPr>
        </p:nvSpPr>
        <p:spPr/>
        <p:txBody>
          <a:bodyPr/>
          <a:lstStyle/>
          <a:p>
            <a:r>
              <a:rPr lang="nb-NO" sz="2800" b="1" dirty="0" smtClean="0"/>
              <a:t>Skriving som grunnleggende ferdighet i samfunnsfag</a:t>
            </a:r>
          </a:p>
        </p:txBody>
      </p:sp>
      <p:sp>
        <p:nvSpPr>
          <p:cNvPr id="26627" name="Plassholder for innhold 2"/>
          <p:cNvSpPr>
            <a:spLocks noGrp="1"/>
          </p:cNvSpPr>
          <p:nvPr>
            <p:ph idx="1"/>
          </p:nvPr>
        </p:nvSpPr>
        <p:spPr/>
        <p:txBody>
          <a:bodyPr/>
          <a:lstStyle/>
          <a:p>
            <a:pPr marL="0" indent="0">
              <a:buNone/>
            </a:pPr>
            <a:r>
              <a:rPr lang="nn-NO" sz="2000" i="1" dirty="0" smtClean="0">
                <a:solidFill>
                  <a:srgbClr val="00B0F0"/>
                </a:solidFill>
              </a:rPr>
              <a:t>Å kunne skrive </a:t>
            </a:r>
            <a:r>
              <a:rPr lang="nn-NO" sz="2000" dirty="0" smtClean="0">
                <a:solidFill>
                  <a:srgbClr val="00B0F0"/>
                </a:solidFill>
              </a:rPr>
              <a:t>i samfunnsfag inneber å kunne uttrykkje, grunngje og argumentere for standpunkt, og formilde og dele kunnskap skriftlig. Det inneber òg å samanlikne og drøfte årsaker, verknader og samanhengar. Vidare handlar det om å kunne vurdere verdiar i kjelder, hypotesar og modellar og å kunne presentere resultat av samfunnsfaglege undersøkingar. </a:t>
            </a:r>
            <a:r>
              <a:rPr lang="nn-NO" sz="2000" dirty="0" smtClean="0">
                <a:solidFill>
                  <a:srgbClr val="92D050"/>
                </a:solidFill>
              </a:rPr>
              <a:t>Utvikling av skriveferdigheitene i samfunnsfag inneber gradvis oppøving frå å formulere enkle faktasetningar og konkrete spørsmål, over evne til å kunne gje att og </a:t>
            </a:r>
            <a:r>
              <a:rPr lang="nn-NO" sz="2000" dirty="0" err="1" smtClean="0">
                <a:solidFill>
                  <a:srgbClr val="92D050"/>
                </a:solidFill>
              </a:rPr>
              <a:t>oppsummere</a:t>
            </a:r>
            <a:r>
              <a:rPr lang="nn-NO" sz="2000" dirty="0" smtClean="0">
                <a:solidFill>
                  <a:srgbClr val="92D050"/>
                </a:solidFill>
              </a:rPr>
              <a:t> tekstar, til å kunne formulere problemstillingar og strukturere drøftande tekst. Oppøving i kritisk og variert kjeldebruk, i å kunne trekkje grunngjevne konklusjonar med aukande bruk av fagomgrep og stigande refleksjon kring tema, er ein sentral del av prosessen. </a:t>
            </a:r>
            <a:endParaRPr lang="nb-NO" sz="2000" dirty="0" smtClean="0">
              <a:solidFill>
                <a:srgbClr val="92D050"/>
              </a:solidFill>
            </a:endParaRPr>
          </a:p>
        </p:txBody>
      </p:sp>
    </p:spTree>
    <p:extLst>
      <p:ext uri="{BB962C8B-B14F-4D97-AF65-F5344CB8AC3E}">
        <p14:creationId xmlns:p14="http://schemas.microsoft.com/office/powerpoint/2010/main" val="39601908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tel 1"/>
          <p:cNvSpPr>
            <a:spLocks noGrp="1"/>
          </p:cNvSpPr>
          <p:nvPr>
            <p:ph type="title"/>
          </p:nvPr>
        </p:nvSpPr>
        <p:spPr/>
        <p:txBody>
          <a:bodyPr/>
          <a:lstStyle/>
          <a:p>
            <a:endParaRPr lang="nb-NO" smtClean="0"/>
          </a:p>
        </p:txBody>
      </p:sp>
      <p:sp>
        <p:nvSpPr>
          <p:cNvPr id="30723" name="Plassholder for innhold 2"/>
          <p:cNvSpPr>
            <a:spLocks noGrp="1"/>
          </p:cNvSpPr>
          <p:nvPr>
            <p:ph idx="1"/>
          </p:nvPr>
        </p:nvSpPr>
        <p:spPr/>
        <p:txBody>
          <a:bodyPr/>
          <a:lstStyle/>
          <a:p>
            <a:endParaRPr lang="nb-NO" smtClean="0"/>
          </a:p>
        </p:txBody>
      </p:sp>
      <p:pic>
        <p:nvPicPr>
          <p:cNvPr id="26628" name="Picture 2"/>
          <p:cNvPicPr>
            <a:picLocks noChangeAspect="1" noChangeArrowheads="1"/>
          </p:cNvPicPr>
          <p:nvPr/>
        </p:nvPicPr>
        <p:blipFill>
          <a:blip r:embed="rId3"/>
          <a:srcRect/>
          <a:stretch>
            <a:fillRect/>
          </a:stretch>
        </p:blipFill>
        <p:spPr bwMode="auto">
          <a:xfrm>
            <a:off x="98425" y="0"/>
            <a:ext cx="9017000" cy="576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5" name="Rektangel 4"/>
          <p:cNvSpPr/>
          <p:nvPr/>
        </p:nvSpPr>
        <p:spPr>
          <a:xfrm>
            <a:off x="1116013" y="3429000"/>
            <a:ext cx="1368425" cy="287338"/>
          </a:xfrm>
          <a:prstGeom prst="rect">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9" name="Rektangel 8"/>
          <p:cNvSpPr/>
          <p:nvPr/>
        </p:nvSpPr>
        <p:spPr>
          <a:xfrm>
            <a:off x="2663825" y="3429000"/>
            <a:ext cx="1620838" cy="431800"/>
          </a:xfrm>
          <a:prstGeom prst="rect">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10" name="Rektangel 9"/>
          <p:cNvSpPr/>
          <p:nvPr/>
        </p:nvSpPr>
        <p:spPr>
          <a:xfrm>
            <a:off x="4233863" y="3429000"/>
            <a:ext cx="1800225" cy="287338"/>
          </a:xfrm>
          <a:prstGeom prst="rect">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11" name="Rektangel 10"/>
          <p:cNvSpPr/>
          <p:nvPr/>
        </p:nvSpPr>
        <p:spPr>
          <a:xfrm>
            <a:off x="6034088" y="3429000"/>
            <a:ext cx="1490662" cy="431800"/>
          </a:xfrm>
          <a:prstGeom prst="rect">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12" name="Rektangel 11"/>
          <p:cNvSpPr/>
          <p:nvPr/>
        </p:nvSpPr>
        <p:spPr>
          <a:xfrm>
            <a:off x="1403350" y="1268413"/>
            <a:ext cx="1368425" cy="576262"/>
          </a:xfrm>
          <a:prstGeom prst="rect">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13" name="Rektangel 12"/>
          <p:cNvSpPr/>
          <p:nvPr/>
        </p:nvSpPr>
        <p:spPr>
          <a:xfrm>
            <a:off x="2555875" y="1306513"/>
            <a:ext cx="1800225" cy="355600"/>
          </a:xfrm>
          <a:prstGeom prst="rect">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14" name="Rektangel 13"/>
          <p:cNvSpPr/>
          <p:nvPr/>
        </p:nvSpPr>
        <p:spPr>
          <a:xfrm>
            <a:off x="3851275" y="1271588"/>
            <a:ext cx="1800225" cy="431800"/>
          </a:xfrm>
          <a:prstGeom prst="rect">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15" name="Rektangel 14"/>
          <p:cNvSpPr/>
          <p:nvPr/>
        </p:nvSpPr>
        <p:spPr>
          <a:xfrm>
            <a:off x="7524750" y="1571625"/>
            <a:ext cx="1590675" cy="431800"/>
          </a:xfrm>
          <a:prstGeom prst="rect">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Tree>
    <p:extLst>
      <p:ext uri="{BB962C8B-B14F-4D97-AF65-F5344CB8AC3E}">
        <p14:creationId xmlns:p14="http://schemas.microsoft.com/office/powerpoint/2010/main" val="2541462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3"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kstSylinder 1"/>
          <p:cNvSpPr txBox="1">
            <a:spLocks noChangeArrowheads="1"/>
          </p:cNvSpPr>
          <p:nvPr/>
        </p:nvSpPr>
        <p:spPr bwMode="auto">
          <a:xfrm>
            <a:off x="307974" y="1093574"/>
            <a:ext cx="8424863"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nb-NO" sz="2400" b="1" dirty="0" smtClean="0">
                <a:latin typeface="Minion Pro"/>
                <a:cs typeface="Times New Roman" pitchFamily="18" charset="0"/>
              </a:rPr>
              <a:t>Ferdighetsområde </a:t>
            </a:r>
            <a:r>
              <a:rPr lang="nb-NO" sz="2400" dirty="0">
                <a:solidFill>
                  <a:srgbClr val="C00000"/>
                </a:solidFill>
                <a:latin typeface="Minion Pro"/>
                <a:cs typeface="Times New Roman" pitchFamily="18" charset="0"/>
              </a:rPr>
              <a:t>Planlegge og </a:t>
            </a:r>
            <a:r>
              <a:rPr lang="nb-NO" sz="2400" dirty="0" smtClean="0">
                <a:solidFill>
                  <a:srgbClr val="C00000"/>
                </a:solidFill>
                <a:latin typeface="Minion Pro"/>
                <a:cs typeface="Times New Roman" pitchFamily="18" charset="0"/>
              </a:rPr>
              <a:t>bearbeide</a:t>
            </a:r>
            <a:endParaRPr lang="nb-NO" sz="2400" b="1" i="1" dirty="0">
              <a:latin typeface="Minion Pro"/>
              <a:cs typeface="Times New Roman" pitchFamily="18" charset="0"/>
            </a:endParaRPr>
          </a:p>
          <a:p>
            <a:pPr eaLnBrk="1" hangingPunct="1"/>
            <a:endParaRPr lang="nb-NO" sz="2800" dirty="0">
              <a:latin typeface="Times New Roman" pitchFamily="18" charset="0"/>
              <a:cs typeface="Times New Roman" pitchFamily="18" charset="0"/>
            </a:endParaRPr>
          </a:p>
          <a:p>
            <a:pPr eaLnBrk="1" hangingPunct="1"/>
            <a:r>
              <a:rPr lang="nb-NO" sz="2000" u="sng" dirty="0">
                <a:latin typeface="Minion Pro"/>
                <a:cs typeface="Times New Roman" pitchFamily="18" charset="0"/>
              </a:rPr>
              <a:t>Å </a:t>
            </a:r>
            <a:r>
              <a:rPr lang="nb-NO" sz="2000" i="1" u="sng" dirty="0">
                <a:latin typeface="Minion Pro"/>
                <a:cs typeface="Times New Roman" pitchFamily="18" charset="0"/>
              </a:rPr>
              <a:t>bearbeide</a:t>
            </a:r>
            <a:r>
              <a:rPr lang="nb-NO" sz="2000" u="sng" dirty="0">
                <a:latin typeface="Minion Pro"/>
                <a:cs typeface="Times New Roman" pitchFamily="18" charset="0"/>
              </a:rPr>
              <a:t> tekster betyr: </a:t>
            </a:r>
          </a:p>
          <a:p>
            <a:pPr eaLnBrk="1" hangingPunct="1"/>
            <a:endParaRPr lang="nb-NO" sz="2000" dirty="0">
              <a:latin typeface="Minion Pro"/>
              <a:cs typeface="Times New Roman" pitchFamily="18" charset="0"/>
            </a:endParaRPr>
          </a:p>
          <a:p>
            <a:pPr eaLnBrk="1" hangingPunct="1"/>
            <a:r>
              <a:rPr lang="nb-NO" sz="2000" u="sng" dirty="0">
                <a:latin typeface="Minion Pro"/>
                <a:cs typeface="Times New Roman" pitchFamily="18" charset="0"/>
              </a:rPr>
              <a:t>Nivå 1</a:t>
            </a:r>
            <a:r>
              <a:rPr lang="nb-NO" sz="2000" dirty="0">
                <a:latin typeface="Minion Pro"/>
                <a:cs typeface="Times New Roman" pitchFamily="18" charset="0"/>
              </a:rPr>
              <a:t>: Gjør enkle endringer i tekster etter tilbakemeldinger</a:t>
            </a:r>
          </a:p>
          <a:p>
            <a:pPr eaLnBrk="1" hangingPunct="1"/>
            <a:endParaRPr lang="nb-NO" sz="2000" dirty="0">
              <a:latin typeface="Minion Pro"/>
              <a:cs typeface="Times New Roman" pitchFamily="18" charset="0"/>
            </a:endParaRPr>
          </a:p>
          <a:p>
            <a:pPr eaLnBrk="1" hangingPunct="1"/>
            <a:r>
              <a:rPr lang="nb-NO" sz="2000" u="sng" dirty="0">
                <a:latin typeface="Minion Pro"/>
                <a:cs typeface="Times New Roman" pitchFamily="18" charset="0"/>
              </a:rPr>
              <a:t>Nivå 2</a:t>
            </a:r>
            <a:r>
              <a:rPr lang="nb-NO" sz="2000" dirty="0">
                <a:latin typeface="Minion Pro"/>
                <a:cs typeface="Times New Roman" pitchFamily="18" charset="0"/>
              </a:rPr>
              <a:t>: Omarbeider tekster etter tilbakemeldinger</a:t>
            </a:r>
          </a:p>
          <a:p>
            <a:pPr eaLnBrk="1" hangingPunct="1"/>
            <a:endParaRPr lang="nb-NO" sz="2000" dirty="0">
              <a:latin typeface="Minion Pro"/>
              <a:cs typeface="Times New Roman" pitchFamily="18" charset="0"/>
            </a:endParaRPr>
          </a:p>
          <a:p>
            <a:pPr eaLnBrk="1" hangingPunct="1"/>
            <a:r>
              <a:rPr lang="nb-NO" sz="2000" u="sng" dirty="0">
                <a:latin typeface="Minion Pro"/>
                <a:cs typeface="Times New Roman" pitchFamily="18" charset="0"/>
              </a:rPr>
              <a:t>Nivå 3</a:t>
            </a:r>
            <a:r>
              <a:rPr lang="nb-NO" sz="2000" dirty="0">
                <a:latin typeface="Minion Pro"/>
                <a:cs typeface="Times New Roman" pitchFamily="18" charset="0"/>
              </a:rPr>
              <a:t>: Vurderer og reviderer tekster og beskriver </a:t>
            </a:r>
            <a:r>
              <a:rPr lang="nb-NO" sz="2000" dirty="0" smtClean="0">
                <a:latin typeface="Minion Pro"/>
                <a:cs typeface="Times New Roman" pitchFamily="18" charset="0"/>
              </a:rPr>
              <a:t>kvaliteter 			  			ved </a:t>
            </a:r>
            <a:r>
              <a:rPr lang="nb-NO" sz="2000" dirty="0">
                <a:latin typeface="Minion Pro"/>
                <a:cs typeface="Times New Roman" pitchFamily="18" charset="0"/>
              </a:rPr>
              <a:t>dem</a:t>
            </a:r>
          </a:p>
          <a:p>
            <a:pPr eaLnBrk="1" hangingPunct="1"/>
            <a:endParaRPr lang="nb-NO" sz="2000" dirty="0">
              <a:latin typeface="Minion Pro"/>
              <a:cs typeface="Times New Roman" pitchFamily="18" charset="0"/>
            </a:endParaRPr>
          </a:p>
          <a:p>
            <a:pPr eaLnBrk="1" hangingPunct="1"/>
            <a:r>
              <a:rPr lang="nb-NO" sz="2000" u="sng" dirty="0">
                <a:latin typeface="Minion Pro"/>
                <a:cs typeface="Times New Roman" pitchFamily="18" charset="0"/>
              </a:rPr>
              <a:t>Nivå 4</a:t>
            </a:r>
            <a:r>
              <a:rPr lang="nb-NO" sz="2000" dirty="0">
                <a:latin typeface="Minion Pro"/>
                <a:cs typeface="Times New Roman" pitchFamily="18" charset="0"/>
              </a:rPr>
              <a:t>: Reviderer tekster og vurderer kvaliteter ved dem</a:t>
            </a:r>
          </a:p>
          <a:p>
            <a:pPr eaLnBrk="1" hangingPunct="1"/>
            <a:endParaRPr lang="nb-NO" sz="2000" dirty="0">
              <a:latin typeface="Minion Pro"/>
              <a:cs typeface="Times New Roman" pitchFamily="18" charset="0"/>
            </a:endParaRPr>
          </a:p>
          <a:p>
            <a:pPr eaLnBrk="1" hangingPunct="1"/>
            <a:r>
              <a:rPr lang="nb-NO" sz="2000" u="sng" dirty="0">
                <a:latin typeface="Minion Pro"/>
                <a:cs typeface="Times New Roman" pitchFamily="18" charset="0"/>
              </a:rPr>
              <a:t>Nivå 5</a:t>
            </a:r>
            <a:r>
              <a:rPr lang="nb-NO" sz="2000" dirty="0">
                <a:latin typeface="Minion Pro"/>
                <a:cs typeface="Times New Roman" pitchFamily="18" charset="0"/>
              </a:rPr>
              <a:t>: Foretar kritisk revisjon av egne tekster </a:t>
            </a:r>
          </a:p>
        </p:txBody>
      </p:sp>
    </p:spTree>
    <p:extLst>
      <p:ext uri="{BB962C8B-B14F-4D97-AF65-F5344CB8AC3E}">
        <p14:creationId xmlns:p14="http://schemas.microsoft.com/office/powerpoint/2010/main" val="25579122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tel 1"/>
          <p:cNvSpPr>
            <a:spLocks noGrp="1"/>
          </p:cNvSpPr>
          <p:nvPr>
            <p:ph type="title"/>
          </p:nvPr>
        </p:nvSpPr>
        <p:spPr/>
        <p:txBody>
          <a:bodyPr>
            <a:normAutofit/>
          </a:bodyPr>
          <a:lstStyle/>
          <a:p>
            <a:r>
              <a:rPr lang="nb-NO" sz="2400" dirty="0" smtClean="0"/>
              <a:t>Hva er nytt? Revisjonskompetanse</a:t>
            </a:r>
          </a:p>
        </p:txBody>
      </p:sp>
      <p:sp>
        <p:nvSpPr>
          <p:cNvPr id="33795" name="Plassholder for innhold 2"/>
          <p:cNvSpPr>
            <a:spLocks noGrp="1"/>
          </p:cNvSpPr>
          <p:nvPr>
            <p:ph idx="1"/>
          </p:nvPr>
        </p:nvSpPr>
        <p:spPr/>
        <p:txBody>
          <a:bodyPr/>
          <a:lstStyle/>
          <a:p>
            <a:endParaRPr lang="nb-NO" dirty="0" smtClean="0"/>
          </a:p>
        </p:txBody>
      </p:sp>
      <p:pic>
        <p:nvPicPr>
          <p:cNvPr id="27652" name="Picture 2"/>
          <p:cNvPicPr>
            <a:picLocks noChangeAspect="1" noChangeArrowheads="1"/>
          </p:cNvPicPr>
          <p:nvPr/>
        </p:nvPicPr>
        <p:blipFill>
          <a:blip r:embed="rId3"/>
          <a:srcRect/>
          <a:stretch>
            <a:fillRect/>
          </a:stretch>
        </p:blipFill>
        <p:spPr bwMode="auto">
          <a:xfrm>
            <a:off x="251520" y="2276872"/>
            <a:ext cx="8970963"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38257023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tel 1"/>
          <p:cNvSpPr>
            <a:spLocks noGrp="1"/>
          </p:cNvSpPr>
          <p:nvPr>
            <p:ph type="title"/>
          </p:nvPr>
        </p:nvSpPr>
        <p:spPr/>
        <p:txBody>
          <a:bodyPr>
            <a:normAutofit/>
          </a:bodyPr>
          <a:lstStyle/>
          <a:p>
            <a:r>
              <a:rPr lang="nb-NO" sz="2400" dirty="0" smtClean="0"/>
              <a:t>Hva er nytt? Skrivestrategier</a:t>
            </a:r>
          </a:p>
        </p:txBody>
      </p:sp>
      <p:sp>
        <p:nvSpPr>
          <p:cNvPr id="34819" name="Plassholder for innhold 2"/>
          <p:cNvSpPr>
            <a:spLocks noGrp="1"/>
          </p:cNvSpPr>
          <p:nvPr>
            <p:ph idx="1"/>
          </p:nvPr>
        </p:nvSpPr>
        <p:spPr/>
        <p:txBody>
          <a:bodyPr/>
          <a:lstStyle/>
          <a:p>
            <a:endParaRPr lang="nb-NO" dirty="0" smtClean="0"/>
          </a:p>
        </p:txBody>
      </p:sp>
      <p:pic>
        <p:nvPicPr>
          <p:cNvPr id="28676" name="Picture 2"/>
          <p:cNvPicPr>
            <a:picLocks noChangeAspect="1" noChangeArrowheads="1"/>
          </p:cNvPicPr>
          <p:nvPr/>
        </p:nvPicPr>
        <p:blipFill>
          <a:blip r:embed="rId3"/>
          <a:srcRect/>
          <a:stretch>
            <a:fillRect/>
          </a:stretch>
        </p:blipFill>
        <p:spPr bwMode="auto">
          <a:xfrm>
            <a:off x="224254" y="1988840"/>
            <a:ext cx="8948689" cy="135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29553128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tel 1"/>
          <p:cNvSpPr>
            <a:spLocks noGrp="1"/>
          </p:cNvSpPr>
          <p:nvPr>
            <p:ph type="title"/>
          </p:nvPr>
        </p:nvSpPr>
        <p:spPr/>
        <p:txBody>
          <a:bodyPr>
            <a:normAutofit/>
          </a:bodyPr>
          <a:lstStyle/>
          <a:p>
            <a:r>
              <a:rPr lang="nb-NO" sz="2400" dirty="0" smtClean="0"/>
              <a:t>Hva er nytt? Skrivehandlinger</a:t>
            </a:r>
          </a:p>
        </p:txBody>
      </p:sp>
      <p:sp>
        <p:nvSpPr>
          <p:cNvPr id="35843" name="Plassholder for innhold 2"/>
          <p:cNvSpPr>
            <a:spLocks noGrp="1"/>
          </p:cNvSpPr>
          <p:nvPr>
            <p:ph idx="1"/>
          </p:nvPr>
        </p:nvSpPr>
        <p:spPr/>
        <p:txBody>
          <a:bodyPr/>
          <a:lstStyle/>
          <a:p>
            <a:endParaRPr lang="nb-NO" dirty="0" smtClean="0"/>
          </a:p>
        </p:txBody>
      </p:sp>
      <p:pic>
        <p:nvPicPr>
          <p:cNvPr id="29700" name="Picture 2"/>
          <p:cNvPicPr>
            <a:picLocks noChangeAspect="1" noChangeArrowheads="1"/>
          </p:cNvPicPr>
          <p:nvPr/>
        </p:nvPicPr>
        <p:blipFill>
          <a:blip r:embed="rId3"/>
          <a:srcRect/>
          <a:stretch>
            <a:fillRect/>
          </a:stretch>
        </p:blipFill>
        <p:spPr bwMode="auto">
          <a:xfrm>
            <a:off x="457201" y="2420888"/>
            <a:ext cx="8315646" cy="1274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24287861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normAutofit fontScale="90000"/>
          </a:bodyPr>
          <a:lstStyle/>
          <a:p>
            <a:r>
              <a:rPr lang="nb-NO" b="1" dirty="0" smtClean="0"/>
              <a:t>Hva med lille-Kurt?</a:t>
            </a:r>
            <a:endParaRPr lang="nb-NO" b="1" dirty="0"/>
          </a:p>
        </p:txBody>
      </p:sp>
      <p:sp>
        <p:nvSpPr>
          <p:cNvPr id="5" name="Plassholder for tekst 4"/>
          <p:cNvSpPr>
            <a:spLocks noGrp="1"/>
          </p:cNvSpPr>
          <p:nvPr>
            <p:ph type="body" sz="half" idx="1"/>
          </p:nvPr>
        </p:nvSpPr>
        <p:spPr/>
        <p:txBody>
          <a:bodyPr>
            <a:normAutofit fontScale="70000" lnSpcReduction="20000"/>
          </a:bodyPr>
          <a:lstStyle/>
          <a:p>
            <a:pPr>
              <a:buFont typeface="Wingdings" pitchFamily="2" charset="2"/>
              <a:buChar char="q"/>
            </a:pPr>
            <a:r>
              <a:rPr lang="nb-NO" dirty="0" smtClean="0"/>
              <a:t>Lille-Kurt lever i et kunnskapssamfunn der han ikke kan velge bort skolekunnskap</a:t>
            </a:r>
          </a:p>
          <a:p>
            <a:pPr>
              <a:buFont typeface="Wingdings" pitchFamily="2" charset="2"/>
              <a:buChar char="q"/>
            </a:pPr>
            <a:endParaRPr lang="nb-NO" dirty="0"/>
          </a:p>
          <a:p>
            <a:pPr>
              <a:buFont typeface="Wingdings" pitchFamily="2" charset="2"/>
              <a:buChar char="q"/>
            </a:pPr>
            <a:r>
              <a:rPr lang="nb-NO" dirty="0" smtClean="0"/>
              <a:t>Det finnes ingen alternative karriereveier</a:t>
            </a:r>
          </a:p>
          <a:p>
            <a:pPr>
              <a:buFont typeface="Wingdings" pitchFamily="2" charset="2"/>
              <a:buChar char="q"/>
            </a:pPr>
            <a:endParaRPr lang="nb-NO" dirty="0"/>
          </a:p>
          <a:p>
            <a:pPr>
              <a:buFont typeface="Wingdings" pitchFamily="2" charset="2"/>
              <a:buChar char="q"/>
            </a:pPr>
            <a:r>
              <a:rPr lang="nb-NO" dirty="0" smtClean="0"/>
              <a:t>Vi vet ikke hva som er «</a:t>
            </a:r>
            <a:r>
              <a:rPr lang="nb-NO" dirty="0" err="1" smtClean="0"/>
              <a:t>tidhøveleg</a:t>
            </a:r>
            <a:r>
              <a:rPr lang="nb-NO" dirty="0" smtClean="0"/>
              <a:t>» kunnskap om 20 år, men evnen til å bruke språket selvstendig og aktivt er en forutsetning for deltakelse i framtidas samfunn!</a:t>
            </a:r>
          </a:p>
        </p:txBody>
      </p:sp>
      <p:pic>
        <p:nvPicPr>
          <p:cNvPr id="7" name="Plassholder for innhold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95900" y="2081212"/>
            <a:ext cx="2857500" cy="2924175"/>
          </a:xfrm>
        </p:spPr>
      </p:pic>
      <p:sp>
        <p:nvSpPr>
          <p:cNvPr id="9" name="Pil ned 8"/>
          <p:cNvSpPr/>
          <p:nvPr/>
        </p:nvSpPr>
        <p:spPr>
          <a:xfrm>
            <a:off x="7668768" y="2348880"/>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173312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tel 1"/>
          <p:cNvSpPr>
            <a:spLocks noGrp="1"/>
          </p:cNvSpPr>
          <p:nvPr>
            <p:ph type="title"/>
          </p:nvPr>
        </p:nvSpPr>
        <p:spPr/>
        <p:txBody>
          <a:bodyPr/>
          <a:lstStyle/>
          <a:p>
            <a:r>
              <a:rPr lang="nb-NO" sz="2800" smtClean="0"/>
              <a:t/>
            </a:r>
            <a:br>
              <a:rPr lang="nb-NO" sz="2800" smtClean="0"/>
            </a:br>
            <a:endParaRPr lang="nb-NO" sz="2400" smtClean="0"/>
          </a:p>
        </p:txBody>
      </p:sp>
      <p:pic>
        <p:nvPicPr>
          <p:cNvPr id="5123" name="Picture 2"/>
          <p:cNvPicPr>
            <a:picLocks noChangeAspect="1" noChangeArrowheads="1"/>
          </p:cNvPicPr>
          <p:nvPr/>
        </p:nvPicPr>
        <p:blipFill>
          <a:blip r:embed="rId3"/>
          <a:srcRect/>
          <a:stretch>
            <a:fillRect/>
          </a:stretch>
        </p:blipFill>
        <p:spPr bwMode="auto">
          <a:xfrm>
            <a:off x="971550" y="980728"/>
            <a:ext cx="6130925"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78580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r>
              <a:rPr lang="nb-NO" sz="2700" b="1" dirty="0" smtClean="0"/>
              <a:t>Krav til lese- og skrivekompetanse i utdanning og arbeidsliv</a:t>
            </a:r>
            <a:r>
              <a:rPr lang="nb-NO" sz="1800" b="1" dirty="0" smtClean="0"/>
              <a:t/>
            </a:r>
            <a:br>
              <a:rPr lang="nb-NO" sz="1800" b="1" dirty="0" smtClean="0"/>
            </a:br>
            <a:endParaRPr lang="en-US" sz="1800" b="1" dirty="0" smtClean="0"/>
          </a:p>
        </p:txBody>
      </p:sp>
      <p:sp>
        <p:nvSpPr>
          <p:cNvPr id="6147" name="Rectangle 3"/>
          <p:cNvSpPr>
            <a:spLocks noGrp="1" noChangeArrowheads="1"/>
          </p:cNvSpPr>
          <p:nvPr>
            <p:ph type="body" sz="half" idx="1"/>
          </p:nvPr>
        </p:nvSpPr>
        <p:spPr/>
        <p:txBody>
          <a:bodyPr>
            <a:normAutofit lnSpcReduction="10000"/>
          </a:bodyPr>
          <a:lstStyle/>
          <a:p>
            <a:pPr>
              <a:lnSpc>
                <a:spcPct val="90000"/>
              </a:lnSpc>
              <a:buFont typeface="Wingdings" pitchFamily="2" charset="2"/>
              <a:buChar char="q"/>
            </a:pPr>
            <a:r>
              <a:rPr lang="nb-NO" sz="2400" dirty="0" smtClean="0"/>
              <a:t>Situasjonen på arbeidsmarkedet i postindustrielle land innebærer økte krav til avansert skrift-/skrivekyndighet i alle sektorer i samfunnet:</a:t>
            </a:r>
          </a:p>
          <a:p>
            <a:pPr marL="0" indent="0">
              <a:lnSpc>
                <a:spcPct val="90000"/>
              </a:lnSpc>
              <a:buNone/>
            </a:pPr>
            <a:endParaRPr lang="nb-NO" sz="2400" dirty="0" smtClean="0"/>
          </a:p>
          <a:p>
            <a:pPr>
              <a:lnSpc>
                <a:spcPct val="90000"/>
              </a:lnSpc>
              <a:buFont typeface="Wingdings" pitchFamily="2" charset="2"/>
              <a:buChar char="q"/>
            </a:pPr>
            <a:r>
              <a:rPr lang="ja-JP" altLang="nb-NO" sz="2400" dirty="0" smtClean="0"/>
              <a:t>”</a:t>
            </a:r>
            <a:r>
              <a:rPr lang="nb-NO" altLang="ja-JP" sz="2400" dirty="0" smtClean="0"/>
              <a:t>En </a:t>
            </a:r>
            <a:r>
              <a:rPr lang="nb-NO" altLang="ja-JP" sz="2400" dirty="0" err="1" smtClean="0"/>
              <a:t>arbetsdag</a:t>
            </a:r>
            <a:r>
              <a:rPr lang="nb-NO" altLang="ja-JP" sz="2400" dirty="0" smtClean="0"/>
              <a:t> i </a:t>
            </a:r>
            <a:r>
              <a:rPr lang="nb-NO" altLang="ja-JP" sz="2400" dirty="0" err="1" smtClean="0"/>
              <a:t>skriftsamhället</a:t>
            </a:r>
            <a:r>
              <a:rPr lang="ja-JP" altLang="nb-NO" sz="2400" dirty="0" smtClean="0"/>
              <a:t>”</a:t>
            </a:r>
            <a:r>
              <a:rPr lang="nb-NO" sz="2400" dirty="0" smtClean="0"/>
              <a:t>av professor Anna-Malin </a:t>
            </a:r>
            <a:r>
              <a:rPr lang="nb-NO" sz="2400" dirty="0" err="1" smtClean="0"/>
              <a:t>Karlsson,Uppsala</a:t>
            </a:r>
            <a:r>
              <a:rPr lang="nb-NO" sz="2400" dirty="0" smtClean="0"/>
              <a:t> universitet</a:t>
            </a:r>
          </a:p>
          <a:p>
            <a:pPr>
              <a:lnSpc>
                <a:spcPct val="90000"/>
              </a:lnSpc>
              <a:buFontTx/>
              <a:buChar char="-"/>
            </a:pPr>
            <a:endParaRPr lang="nb-NO" dirty="0" smtClean="0"/>
          </a:p>
          <a:p>
            <a:pPr>
              <a:lnSpc>
                <a:spcPct val="90000"/>
              </a:lnSpc>
              <a:buFontTx/>
              <a:buChar char="-"/>
            </a:pPr>
            <a:endParaRPr lang="nb-NO" dirty="0" smtClean="0"/>
          </a:p>
          <a:p>
            <a:pPr>
              <a:lnSpc>
                <a:spcPct val="90000"/>
              </a:lnSpc>
              <a:buFontTx/>
              <a:buChar char="-"/>
            </a:pPr>
            <a:endParaRPr lang="nb-NO" dirty="0" smtClean="0"/>
          </a:p>
          <a:p>
            <a:pPr>
              <a:lnSpc>
                <a:spcPct val="90000"/>
              </a:lnSpc>
              <a:buFontTx/>
              <a:buChar char="-"/>
            </a:pPr>
            <a:endParaRPr lang="nb-NO" dirty="0" smtClean="0"/>
          </a:p>
          <a:p>
            <a:pPr>
              <a:lnSpc>
                <a:spcPct val="90000"/>
              </a:lnSpc>
              <a:buFontTx/>
              <a:buChar char="-"/>
            </a:pPr>
            <a:endParaRPr lang="nb-NO" dirty="0" smtClean="0"/>
          </a:p>
          <a:p>
            <a:pPr>
              <a:lnSpc>
                <a:spcPct val="90000"/>
              </a:lnSpc>
              <a:buFontTx/>
              <a:buChar char="-"/>
            </a:pPr>
            <a:endParaRPr lang="nb-NO" dirty="0" smtClean="0"/>
          </a:p>
          <a:p>
            <a:pPr>
              <a:lnSpc>
                <a:spcPct val="90000"/>
              </a:lnSpc>
              <a:buFontTx/>
              <a:buChar char="-"/>
            </a:pPr>
            <a:endParaRPr lang="nb-NO" dirty="0" smtClean="0"/>
          </a:p>
        </p:txBody>
      </p:sp>
      <p:pic>
        <p:nvPicPr>
          <p:cNvPr id="9" name="Picture 5"/>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220072" y="1311509"/>
            <a:ext cx="2647435" cy="392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8846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Plassholder for innhold 1"/>
          <p:cNvGraphicFramePr>
            <a:graphicFrameLocks noGrp="1"/>
          </p:cNvGraphicFramePr>
          <p:nvPr>
            <p:ph/>
          </p:nvPr>
        </p:nvGraphicFramePr>
        <p:xfrm>
          <a:off x="457200" y="908050"/>
          <a:ext cx="8435975" cy="5113338"/>
        </p:xfrm>
        <a:graphic>
          <a:graphicData uri="http://schemas.openxmlformats.org/drawingml/2006/table">
            <a:tbl>
              <a:tblPr/>
              <a:tblGrid>
                <a:gridCol w="2109788"/>
                <a:gridCol w="2109787"/>
                <a:gridCol w="2106613"/>
                <a:gridCol w="2109787"/>
              </a:tblGrid>
              <a:tr h="4413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smtClean="0">
                          <a:ln>
                            <a:noFill/>
                          </a:ln>
                          <a:solidFill>
                            <a:srgbClr val="E3DEDA"/>
                          </a:solidFill>
                          <a:effectLst/>
                          <a:latin typeface="Arial Unicode MS" pitchFamily="34" charset="-128"/>
                          <a:ea typeface="Arial Unicode MS" pitchFamily="34" charset="-128"/>
                          <a:cs typeface="Arial Unicode MS" pitchFamily="34" charset="-128"/>
                        </a:rPr>
                        <a:t>Undersköterskan</a:t>
                      </a:r>
                    </a:p>
                  </a:txBody>
                  <a:tcPr marL="91448" marR="91448"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smtClean="0">
                          <a:ln>
                            <a:noFill/>
                          </a:ln>
                          <a:solidFill>
                            <a:srgbClr val="E3DEDA"/>
                          </a:solidFill>
                          <a:effectLst/>
                          <a:latin typeface="Arial Unicode MS" pitchFamily="34" charset="-128"/>
                          <a:ea typeface="Arial Unicode MS" pitchFamily="34" charset="-128"/>
                          <a:cs typeface="Arial Unicode MS" pitchFamily="34" charset="-128"/>
                        </a:rPr>
                        <a:t>Snickaren</a:t>
                      </a:r>
                    </a:p>
                  </a:txBody>
                  <a:tcPr marL="91448" marR="91448"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smtClean="0">
                          <a:ln>
                            <a:noFill/>
                          </a:ln>
                          <a:solidFill>
                            <a:srgbClr val="E3DEDA"/>
                          </a:solidFill>
                          <a:effectLst/>
                          <a:latin typeface="Arial Unicode MS" pitchFamily="34" charset="-128"/>
                          <a:ea typeface="Arial Unicode MS" pitchFamily="34" charset="-128"/>
                          <a:cs typeface="Arial Unicode MS" pitchFamily="34" charset="-128"/>
                        </a:rPr>
                        <a:t>Betongarbetaren</a:t>
                      </a:r>
                    </a:p>
                  </a:txBody>
                  <a:tcPr marL="91448" marR="91448"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smtClean="0">
                          <a:ln>
                            <a:noFill/>
                          </a:ln>
                          <a:solidFill>
                            <a:srgbClr val="E3DEDA"/>
                          </a:solidFill>
                          <a:effectLst/>
                          <a:latin typeface="Arial Unicode MS" pitchFamily="34" charset="-128"/>
                          <a:ea typeface="Arial Unicode MS" pitchFamily="34" charset="-128"/>
                          <a:cs typeface="Arial Unicode MS" pitchFamily="34" charset="-128"/>
                        </a:rPr>
                        <a:t>Lastbilsjåfören</a:t>
                      </a:r>
                    </a:p>
                  </a:txBody>
                  <a:tcPr marL="91448" marR="91448"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46720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ja-JP" altLang="nb-NO" sz="18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a:t>
                      </a:r>
                      <a:r>
                        <a:rPr kumimoji="0" lang="nb-NO" altLang="ja-JP" sz="18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Lilla röda boken</a:t>
                      </a:r>
                      <a:r>
                        <a:rPr kumimoji="0" lang="ja-JP" altLang="nb-NO" sz="18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a:t>
                      </a:r>
                      <a:r>
                        <a:rPr kumimoji="0" lang="nb-NO" altLang="ja-JP" sz="18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
                      </a:r>
                      <a:br>
                        <a:rPr kumimoji="0" lang="nb-NO" altLang="ja-JP" sz="18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br>
                      <a:r>
                        <a:rPr kumimoji="0" lang="nb-NO" altLang="ja-JP" sz="18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Journalen</a:t>
                      </a:r>
                    </a:p>
                    <a:p>
                      <a:pPr marL="0" marR="0" lvl="0" indent="0" algn="l" defTabSz="4572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Svarta boken</a:t>
                      </a:r>
                    </a:p>
                    <a:p>
                      <a:pPr marL="0" marR="0" lvl="0" indent="0" algn="l" defTabSz="4572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Texter på expeditionsdörren</a:t>
                      </a:r>
                    </a:p>
                    <a:p>
                      <a:pPr marL="0" marR="0" lvl="0" indent="0" algn="l" defTabSz="4572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Egna anteckningar</a:t>
                      </a:r>
                    </a:p>
                    <a:p>
                      <a:pPr marL="0" marR="0" lvl="0" indent="0" algn="l" defTabSz="4572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Avdelningens dagbok</a:t>
                      </a:r>
                    </a:p>
                    <a:p>
                      <a:pPr marL="0" marR="0" lvl="0" indent="0" algn="l" defTabSz="4572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Avdelningens  samlingspärm</a:t>
                      </a:r>
                    </a:p>
                    <a:p>
                      <a:pPr marL="0" marR="0" lvl="0" indent="0" algn="l" defTabSz="4572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Almanacka</a:t>
                      </a:r>
                    </a:p>
                    <a:p>
                      <a:pPr marL="0" marR="0" lvl="0" indent="0" algn="l" defTabSz="4572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Krönikebok</a:t>
                      </a:r>
                    </a:p>
                    <a:p>
                      <a:pPr marL="0" marR="0" lvl="0" indent="0" algn="l" defTabSz="4572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 osv…</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endParaRPr>
                    </a:p>
                  </a:txBody>
                  <a:tcPr marL="91448" marR="91448"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Ritning</a:t>
                      </a:r>
                      <a:br>
                        <a:rPr kumimoji="0" lang="nb-NO" sz="18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br>
                      <a:r>
                        <a:rPr kumimoji="0" lang="nb-NO" sz="18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Bygghandling</a:t>
                      </a:r>
                    </a:p>
                    <a:p>
                      <a:pPr marL="0" marR="0" lvl="0" indent="0" algn="l" defTabSz="4572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Märkningar på tejp</a:t>
                      </a:r>
                    </a:p>
                    <a:p>
                      <a:pPr marL="0" marR="0" lvl="0" indent="0" algn="l" defTabSz="4572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Skyltar</a:t>
                      </a:r>
                    </a:p>
                    <a:p>
                      <a:pPr marL="0" marR="0" lvl="0" indent="0" algn="l" defTabSz="4572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Följesedel</a:t>
                      </a:r>
                    </a:p>
                    <a:p>
                      <a:pPr marL="0" marR="0" lvl="0" indent="0" algn="l" defTabSz="4572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Utsättningar</a:t>
                      </a:r>
                    </a:p>
                    <a:p>
                      <a:pPr marL="0" marR="0" lvl="0" indent="0" algn="l" defTabSz="4572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Lista vid porttelefon</a:t>
                      </a:r>
                    </a:p>
                    <a:p>
                      <a:pPr marL="0" marR="0" lvl="0" indent="0" algn="l" defTabSz="4572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Tidrapport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endParaRPr>
                    </a:p>
                  </a:txBody>
                  <a:tcPr marL="91448" marR="91448"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Ritning(ar)</a:t>
                      </a:r>
                    </a:p>
                    <a:p>
                      <a:pPr marL="0" marR="0" lvl="0" indent="0" algn="l" defTabSz="4572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Etiketter runt järn</a:t>
                      </a:r>
                    </a:p>
                    <a:p>
                      <a:pPr marL="0" marR="0" lvl="0" indent="0" algn="l" defTabSz="4572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Markeringar på vägg</a:t>
                      </a:r>
                    </a:p>
                    <a:p>
                      <a:pPr marL="0" marR="0" lvl="0" indent="0" algn="l" defTabSz="4572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Märkningar på saker</a:t>
                      </a:r>
                    </a:p>
                    <a:p>
                      <a:pPr marL="0" marR="0" lvl="0" indent="0" algn="l" defTabSz="4572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Armerings-spesifikation</a:t>
                      </a:r>
                    </a:p>
                    <a:p>
                      <a:pPr marL="0" marR="0" lvl="0" indent="0" algn="l" defTabSz="4572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Handskriven lista</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endParaRPr>
                    </a:p>
                  </a:txBody>
                  <a:tcPr marL="91448" marR="91448"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Lassinformation</a:t>
                      </a:r>
                    </a:p>
                    <a:p>
                      <a:pPr marL="0" marR="0" lvl="0" indent="0" algn="l" defTabSz="4572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Fakturor</a:t>
                      </a:r>
                    </a:p>
                    <a:p>
                      <a:pPr marL="0" marR="0" lvl="0" indent="0" algn="l" defTabSz="4572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Fraktsedlar</a:t>
                      </a:r>
                    </a:p>
                    <a:p>
                      <a:pPr marL="0" marR="0" lvl="0" indent="0" algn="l" defTabSz="4572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Etiketter</a:t>
                      </a:r>
                    </a:p>
                    <a:p>
                      <a:pPr marL="0" marR="0" lvl="0" indent="0" algn="l" defTabSz="4572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Färdskrivarkort</a:t>
                      </a:r>
                    </a:p>
                    <a:p>
                      <a:pPr marL="0" marR="0" lvl="0" indent="0" algn="l" defTabSz="4572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Tankjournal</a:t>
                      </a:r>
                    </a:p>
                    <a:p>
                      <a:pPr marL="0" marR="0" lvl="0" indent="0" algn="l" defTabSz="4572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Texter på bilen</a:t>
                      </a:r>
                    </a:p>
                    <a:p>
                      <a:pPr marL="0" marR="0" lvl="0" indent="0" algn="l" defTabSz="4572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Text på tankautomaten</a:t>
                      </a:r>
                    </a:p>
                    <a:p>
                      <a:pPr marL="0" marR="0" lvl="0" indent="0" algn="l" defTabSz="4572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Utlastningschemat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endParaRPr>
                    </a:p>
                  </a:txBody>
                  <a:tcPr marL="91448" marR="91448"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bl>
          </a:graphicData>
        </a:graphic>
      </p:graphicFrame>
    </p:spTree>
    <p:extLst>
      <p:ext uri="{BB962C8B-B14F-4D97-AF65-F5344CB8AC3E}">
        <p14:creationId xmlns:p14="http://schemas.microsoft.com/office/powerpoint/2010/main" val="2765377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tel 1"/>
          <p:cNvSpPr>
            <a:spLocks noGrp="1"/>
          </p:cNvSpPr>
          <p:nvPr>
            <p:ph type="title"/>
          </p:nvPr>
        </p:nvSpPr>
        <p:spPr/>
        <p:txBody>
          <a:bodyPr>
            <a:normAutofit/>
          </a:bodyPr>
          <a:lstStyle/>
          <a:p>
            <a:pPr algn="l"/>
            <a:r>
              <a:rPr lang="nb-NO" sz="2800" b="1" dirty="0" smtClean="0"/>
              <a:t>Hvordan møte disse utfordringene?</a:t>
            </a:r>
          </a:p>
        </p:txBody>
      </p:sp>
      <p:sp>
        <p:nvSpPr>
          <p:cNvPr id="8195" name="Plassholder for innhold 1"/>
          <p:cNvSpPr>
            <a:spLocks noGrp="1"/>
          </p:cNvSpPr>
          <p:nvPr>
            <p:ph idx="1"/>
          </p:nvPr>
        </p:nvSpPr>
        <p:spPr/>
        <p:txBody>
          <a:bodyPr/>
          <a:lstStyle/>
          <a:p>
            <a:pPr marL="0" indent="0">
              <a:buNone/>
            </a:pPr>
            <a:endParaRPr lang="nb-NO" dirty="0"/>
          </a:p>
          <a:p>
            <a:pPr marL="0" indent="0">
              <a:buNone/>
            </a:pPr>
            <a:r>
              <a:rPr lang="nb-NO" dirty="0" smtClean="0"/>
              <a:t>Utdanningssystemets nye interesse for skrive- og leseopplæring er et svar på den sterke skriftliggjøringen av samfunnet</a:t>
            </a:r>
          </a:p>
          <a:p>
            <a:endParaRPr lang="nb-NO" dirty="0" smtClean="0"/>
          </a:p>
        </p:txBody>
      </p:sp>
    </p:spTree>
    <p:extLst>
      <p:ext uri="{BB962C8B-B14F-4D97-AF65-F5344CB8AC3E}">
        <p14:creationId xmlns:p14="http://schemas.microsoft.com/office/powerpoint/2010/main" val="1037686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nn-NO" sz="2400" b="1" dirty="0" err="1" smtClean="0"/>
              <a:t>St.mld</a:t>
            </a:r>
            <a:r>
              <a:rPr lang="nn-NO" sz="2400" b="1" dirty="0" smtClean="0"/>
              <a:t>. Nr 30, 2003 – 2004: Kultur for læring</a:t>
            </a:r>
            <a:endParaRPr lang="nb-NO" sz="2400" b="1" dirty="0" smtClean="0"/>
          </a:p>
        </p:txBody>
      </p:sp>
      <p:sp>
        <p:nvSpPr>
          <p:cNvPr id="374787" name="Rectangle 3"/>
          <p:cNvSpPr>
            <a:spLocks noGrp="1" noChangeArrowheads="1"/>
          </p:cNvSpPr>
          <p:nvPr>
            <p:ph type="body" sz="half" idx="1"/>
          </p:nvPr>
        </p:nvSpPr>
        <p:spPr>
          <a:xfrm>
            <a:off x="457200" y="1371600"/>
            <a:ext cx="4708525" cy="4343400"/>
          </a:xfrm>
        </p:spPr>
        <p:txBody>
          <a:bodyPr/>
          <a:lstStyle/>
          <a:p>
            <a:pPr>
              <a:buFont typeface="Wingdings" pitchFamily="2" charset="2"/>
              <a:buChar char="q"/>
            </a:pPr>
            <a:r>
              <a:rPr lang="nn-NO" sz="1800" dirty="0" smtClean="0"/>
              <a:t>2004: vedtak i Stortinget om innføring av fem </a:t>
            </a:r>
            <a:r>
              <a:rPr lang="nn-NO" sz="1800" dirty="0" err="1" smtClean="0"/>
              <a:t>grunnleggende</a:t>
            </a:r>
            <a:r>
              <a:rPr lang="nn-NO" sz="1800" dirty="0" smtClean="0"/>
              <a:t> ferdigheter </a:t>
            </a:r>
            <a:r>
              <a:rPr lang="nn-NO" sz="1200" dirty="0" smtClean="0"/>
              <a:t>(</a:t>
            </a:r>
            <a:r>
              <a:rPr lang="nn-NO" sz="1200" dirty="0" err="1" smtClean="0"/>
              <a:t>st.mld</a:t>
            </a:r>
            <a:r>
              <a:rPr lang="nn-NO" sz="1200" dirty="0" smtClean="0"/>
              <a:t>. nr 30 2003-2004, </a:t>
            </a:r>
            <a:r>
              <a:rPr lang="nn-NO" sz="1200" i="1" dirty="0" smtClean="0"/>
              <a:t>Kultur for læring</a:t>
            </a:r>
            <a:r>
              <a:rPr lang="nn-NO" sz="1200" dirty="0" smtClean="0"/>
              <a:t>):</a:t>
            </a:r>
            <a:r>
              <a:rPr lang="nn-NO" sz="1800" dirty="0" smtClean="0"/>
              <a:t> </a:t>
            </a:r>
          </a:p>
          <a:p>
            <a:pPr lvl="1"/>
            <a:r>
              <a:rPr lang="nn-NO" sz="1600" dirty="0" smtClean="0"/>
              <a:t>å kunne uttrykke seg </a:t>
            </a:r>
            <a:r>
              <a:rPr lang="nn-NO" sz="1600" dirty="0" err="1" smtClean="0"/>
              <a:t>muntlig</a:t>
            </a:r>
            <a:endParaRPr lang="nn-NO" sz="1600" dirty="0" smtClean="0"/>
          </a:p>
          <a:p>
            <a:pPr lvl="1"/>
            <a:r>
              <a:rPr lang="nn-NO" sz="1600" dirty="0" smtClean="0"/>
              <a:t>å kunne uttrykke seg skriftlig</a:t>
            </a:r>
          </a:p>
          <a:p>
            <a:pPr lvl="1"/>
            <a:r>
              <a:rPr lang="nn-NO" sz="1600" dirty="0" smtClean="0"/>
              <a:t>å kunne lese</a:t>
            </a:r>
          </a:p>
          <a:p>
            <a:pPr lvl="1"/>
            <a:r>
              <a:rPr lang="nn-NO" sz="1600" dirty="0" smtClean="0"/>
              <a:t>å kunne regne</a:t>
            </a:r>
          </a:p>
          <a:p>
            <a:pPr lvl="1"/>
            <a:r>
              <a:rPr lang="nn-NO" sz="1600" dirty="0" smtClean="0"/>
              <a:t>å kunne bruke digitale ferdigheter</a:t>
            </a:r>
          </a:p>
          <a:p>
            <a:pPr lvl="1">
              <a:buFontTx/>
              <a:buNone/>
            </a:pPr>
            <a:endParaRPr lang="nn-NO" sz="1600" dirty="0" smtClean="0"/>
          </a:p>
          <a:p>
            <a:pPr>
              <a:buFont typeface="Wingdings" pitchFamily="2" charset="2"/>
              <a:buChar char="q"/>
            </a:pPr>
            <a:r>
              <a:rPr lang="nn-NO" sz="1800" dirty="0"/>
              <a:t>D</a:t>
            </a:r>
            <a:r>
              <a:rPr lang="nn-NO" sz="1800" dirty="0" smtClean="0"/>
              <a:t>e </a:t>
            </a:r>
            <a:r>
              <a:rPr lang="nn-NO" sz="1800" dirty="0" err="1" smtClean="0"/>
              <a:t>grunnleggende</a:t>
            </a:r>
            <a:r>
              <a:rPr lang="nn-NO" sz="1800" dirty="0" smtClean="0"/>
              <a:t> ferdighetene går på tvers av alle fag i Kunnskapsløftet, og er (skal være) </a:t>
            </a:r>
            <a:r>
              <a:rPr lang="nn-NO" sz="1800" dirty="0" err="1" smtClean="0"/>
              <a:t>innarbeidet</a:t>
            </a:r>
            <a:r>
              <a:rPr lang="nn-NO" sz="1800" dirty="0" smtClean="0"/>
              <a:t> i </a:t>
            </a:r>
            <a:r>
              <a:rPr lang="nn-NO" sz="1800" dirty="0" err="1" smtClean="0"/>
              <a:t>kompetansemålene</a:t>
            </a:r>
            <a:r>
              <a:rPr lang="nn-NO" sz="1800" dirty="0" smtClean="0"/>
              <a:t> i </a:t>
            </a:r>
            <a:r>
              <a:rPr lang="nn-NO" sz="1800" dirty="0" err="1" smtClean="0"/>
              <a:t>fagene</a:t>
            </a:r>
            <a:endParaRPr lang="nn-NO" sz="1800" dirty="0" smtClean="0"/>
          </a:p>
          <a:p>
            <a:pPr>
              <a:buFontTx/>
              <a:buNone/>
            </a:pPr>
            <a:endParaRPr lang="nn-NO" sz="1800" dirty="0" smtClean="0"/>
          </a:p>
          <a:p>
            <a:endParaRPr lang="nb-NO" sz="1800" dirty="0" smtClean="0"/>
          </a:p>
        </p:txBody>
      </p:sp>
      <p:pic>
        <p:nvPicPr>
          <p:cNvPr id="374792" name="Picture 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67300" y="1412875"/>
            <a:ext cx="4076700" cy="21018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04165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47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47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47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478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478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478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4787">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747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95288" y="404813"/>
            <a:ext cx="8353425" cy="936625"/>
          </a:xfrm>
        </p:spPr>
        <p:txBody>
          <a:bodyPr>
            <a:normAutofit/>
          </a:bodyPr>
          <a:lstStyle/>
          <a:p>
            <a:pPr eaLnBrk="1" hangingPunct="1"/>
            <a:r>
              <a:rPr lang="nb-NO" sz="2400" b="1" dirty="0" smtClean="0"/>
              <a:t>Grunnleggende ferdigheter = </a:t>
            </a:r>
            <a:br>
              <a:rPr lang="nb-NO" sz="2400" b="1" dirty="0" smtClean="0"/>
            </a:br>
            <a:r>
              <a:rPr lang="nb-NO" sz="2400" b="1" dirty="0" err="1" smtClean="0"/>
              <a:t>literacy</a:t>
            </a:r>
            <a:r>
              <a:rPr lang="nb-NO" sz="2400" b="1" dirty="0" smtClean="0"/>
              <a:t>: </a:t>
            </a:r>
          </a:p>
        </p:txBody>
      </p:sp>
      <p:sp>
        <p:nvSpPr>
          <p:cNvPr id="10243" name="Rectangle 3"/>
          <p:cNvSpPr>
            <a:spLocks noGrp="1" noChangeArrowheads="1"/>
          </p:cNvSpPr>
          <p:nvPr>
            <p:ph type="body" idx="1"/>
          </p:nvPr>
        </p:nvSpPr>
        <p:spPr>
          <a:xfrm>
            <a:off x="457200" y="1371600"/>
            <a:ext cx="8291513" cy="4343400"/>
          </a:xfrm>
        </p:spPr>
        <p:txBody>
          <a:bodyPr/>
          <a:lstStyle/>
          <a:p>
            <a:endParaRPr lang="nb-NO" sz="2000" dirty="0" smtClean="0"/>
          </a:p>
          <a:p>
            <a:pPr marL="0" indent="0">
              <a:buNone/>
            </a:pPr>
            <a:r>
              <a:rPr lang="nb-NO" sz="2000" dirty="0" smtClean="0"/>
              <a:t>De grunnleggende ferdighetene som er omtalt her (</a:t>
            </a:r>
            <a:r>
              <a:rPr lang="nb-NO" sz="2000" i="1" dirty="0" smtClean="0"/>
              <a:t>Kultur for læring</a:t>
            </a:r>
            <a:r>
              <a:rPr lang="nb-NO" sz="2000" dirty="0" smtClean="0"/>
              <a:t>), er helt nødvendige forutsetninger for læring og utvikling både i skole, arbeid og samfunnsliv. De er uavhengige av fag, men fagene er i ulik grad egnet for utviklingen av slike ferdigheter. Disse grunnleggende ferdighetene tilsvarer det engelske begrepet «</a:t>
            </a:r>
            <a:r>
              <a:rPr lang="nb-NO" sz="2000" dirty="0" err="1" smtClean="0"/>
              <a:t>Literacy</a:t>
            </a:r>
            <a:r>
              <a:rPr lang="nb-NO" sz="2000" dirty="0" smtClean="0"/>
              <a:t>» som favner bredere enn bare det å kunne lese. 33 2003–2004 St.meld. nr. 30 Kultur for læring </a:t>
            </a:r>
          </a:p>
          <a:p>
            <a:endParaRPr lang="nb-NO" sz="2000" dirty="0" smtClean="0"/>
          </a:p>
        </p:txBody>
      </p:sp>
    </p:spTree>
    <p:extLst>
      <p:ext uri="{BB962C8B-B14F-4D97-AF65-F5344CB8AC3E}">
        <p14:creationId xmlns:p14="http://schemas.microsoft.com/office/powerpoint/2010/main" val="1763688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95288" y="404813"/>
            <a:ext cx="8353425" cy="936625"/>
          </a:xfrm>
        </p:spPr>
        <p:txBody>
          <a:bodyPr>
            <a:noAutofit/>
          </a:bodyPr>
          <a:lstStyle/>
          <a:p>
            <a:pPr eaLnBrk="1" hangingPunct="1"/>
            <a:r>
              <a:rPr lang="nb-NO" sz="2400" b="1" dirty="0" smtClean="0"/>
              <a:t>Kunnskapsløftet som </a:t>
            </a:r>
            <a:r>
              <a:rPr lang="nb-NO" sz="2400" b="1" dirty="0" err="1" smtClean="0"/>
              <a:t>literacy</a:t>
            </a:r>
            <a:r>
              <a:rPr lang="nb-NO" sz="2400" b="1" dirty="0" smtClean="0"/>
              <a:t>-reform – et nytt kunnskapssyn</a:t>
            </a:r>
          </a:p>
        </p:txBody>
      </p:sp>
      <p:sp>
        <p:nvSpPr>
          <p:cNvPr id="11267" name="Rectangle 3"/>
          <p:cNvSpPr>
            <a:spLocks noGrp="1" noChangeArrowheads="1"/>
          </p:cNvSpPr>
          <p:nvPr>
            <p:ph type="body" idx="1"/>
          </p:nvPr>
        </p:nvSpPr>
        <p:spPr>
          <a:xfrm>
            <a:off x="457200" y="1371600"/>
            <a:ext cx="8291513" cy="4343400"/>
          </a:xfrm>
        </p:spPr>
        <p:txBody>
          <a:bodyPr/>
          <a:lstStyle/>
          <a:p>
            <a:pPr eaLnBrk="1" hangingPunct="1">
              <a:lnSpc>
                <a:spcPct val="90000"/>
              </a:lnSpc>
              <a:spcBef>
                <a:spcPct val="0"/>
              </a:spcBef>
              <a:buFontTx/>
              <a:buNone/>
            </a:pPr>
            <a:endParaRPr lang="nb-NO" sz="1400" dirty="0" smtClean="0"/>
          </a:p>
          <a:p>
            <a:pPr eaLnBrk="1" hangingPunct="1">
              <a:lnSpc>
                <a:spcPct val="90000"/>
              </a:lnSpc>
              <a:buFont typeface="Wingdings" pitchFamily="2" charset="2"/>
              <a:buChar char="q"/>
            </a:pPr>
            <a:r>
              <a:rPr lang="ja-JP" altLang="nb-NO" sz="2000" dirty="0" smtClean="0"/>
              <a:t>”</a:t>
            </a:r>
            <a:r>
              <a:rPr lang="nb-NO" altLang="ja-JP" sz="2000" dirty="0" smtClean="0"/>
              <a:t>For første gang i norsk skolehistorie var det slått fast at det å forstå, lære og utøve et fag ikke kan ses uavhengig av det å skape mening med språket (…). Reformen innebærer et gjennomslag for at fagenes grunnleggende mål er at elevene settes i stand til å utøve </a:t>
            </a:r>
            <a:r>
              <a:rPr lang="nb-NO" altLang="ja-JP" sz="2000" b="1" dirty="0" smtClean="0"/>
              <a:t>fagrelevant </a:t>
            </a:r>
            <a:r>
              <a:rPr lang="nb-NO" altLang="ja-JP" sz="2000" dirty="0" smtClean="0"/>
              <a:t>skriving, lesing og muntlighet</a:t>
            </a:r>
            <a:r>
              <a:rPr lang="ja-JP" altLang="nb-NO" sz="2000" dirty="0" smtClean="0"/>
              <a:t>”</a:t>
            </a:r>
            <a:r>
              <a:rPr lang="nb-NO" altLang="ja-JP" sz="2000" dirty="0" smtClean="0"/>
              <a:t> </a:t>
            </a:r>
            <a:r>
              <a:rPr lang="nb-NO" altLang="ja-JP" sz="1800" dirty="0" smtClean="0"/>
              <a:t>(Kjell Lars Berge 2005)</a:t>
            </a:r>
          </a:p>
          <a:p>
            <a:pPr eaLnBrk="1" hangingPunct="1">
              <a:lnSpc>
                <a:spcPct val="90000"/>
              </a:lnSpc>
              <a:buFont typeface="Wingdings" pitchFamily="2" charset="2"/>
              <a:buChar char="q"/>
            </a:pPr>
            <a:endParaRPr lang="nb-NO" sz="2000" dirty="0" smtClean="0"/>
          </a:p>
          <a:p>
            <a:pPr eaLnBrk="1" hangingPunct="1">
              <a:lnSpc>
                <a:spcPct val="90000"/>
              </a:lnSpc>
              <a:buFont typeface="Wingdings" pitchFamily="2" charset="2"/>
              <a:buChar char="q"/>
            </a:pPr>
            <a:r>
              <a:rPr lang="nb-NO" sz="2000" dirty="0" smtClean="0">
                <a:solidFill>
                  <a:srgbClr val="C00000"/>
                </a:solidFill>
              </a:rPr>
              <a:t>En ny forståelse av kunnskap</a:t>
            </a:r>
            <a:r>
              <a:rPr lang="nb-NO" sz="2000" dirty="0" smtClean="0"/>
              <a:t>: kunnskap er ikke noe som sitter,  foregår eller hviler inne i hodet på elevene </a:t>
            </a:r>
          </a:p>
          <a:p>
            <a:pPr marL="0" indent="0" eaLnBrk="1" hangingPunct="1">
              <a:lnSpc>
                <a:spcPct val="90000"/>
              </a:lnSpc>
              <a:buNone/>
            </a:pPr>
            <a:r>
              <a:rPr lang="nb-NO" sz="2000" dirty="0"/>
              <a:t> </a:t>
            </a:r>
            <a:r>
              <a:rPr lang="nb-NO" sz="2000" dirty="0" smtClean="0"/>
              <a:t>    -å lære et fag er å snakke, lese, skrive, regne og bruke digitale   </a:t>
            </a:r>
          </a:p>
          <a:p>
            <a:pPr marL="0" indent="0" eaLnBrk="1" hangingPunct="1">
              <a:lnSpc>
                <a:spcPct val="90000"/>
              </a:lnSpc>
              <a:buNone/>
            </a:pPr>
            <a:r>
              <a:rPr lang="nb-NO" sz="2000" dirty="0"/>
              <a:t> </a:t>
            </a:r>
            <a:r>
              <a:rPr lang="nb-NO" sz="2000" dirty="0" smtClean="0"/>
              <a:t>     ferdigheter relevant innenfor faget. </a:t>
            </a:r>
          </a:p>
          <a:p>
            <a:pPr eaLnBrk="1" hangingPunct="1">
              <a:lnSpc>
                <a:spcPct val="90000"/>
              </a:lnSpc>
              <a:buFontTx/>
              <a:buNone/>
            </a:pPr>
            <a:endParaRPr lang="nb-NO" sz="2000" dirty="0" smtClean="0"/>
          </a:p>
          <a:p>
            <a:pPr eaLnBrk="1" hangingPunct="1">
              <a:lnSpc>
                <a:spcPct val="90000"/>
              </a:lnSpc>
              <a:buFontTx/>
              <a:buNone/>
            </a:pPr>
            <a:endParaRPr lang="nb-NO" sz="2000" dirty="0" smtClean="0"/>
          </a:p>
        </p:txBody>
      </p:sp>
    </p:spTree>
    <p:extLst>
      <p:ext uri="{BB962C8B-B14F-4D97-AF65-F5344CB8AC3E}">
        <p14:creationId xmlns:p14="http://schemas.microsoft.com/office/powerpoint/2010/main" val="615884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84848"/>
      </a:dk2>
      <a:lt2>
        <a:srgbClr val="D7C9B1"/>
      </a:lt2>
      <a:accent1>
        <a:srgbClr val="E35941"/>
      </a:accent1>
      <a:accent2>
        <a:srgbClr val="F37943"/>
      </a:accent2>
      <a:accent3>
        <a:srgbClr val="484848"/>
      </a:accent3>
      <a:accent4>
        <a:srgbClr val="C5C4C4"/>
      </a:accent4>
      <a:accent5>
        <a:srgbClr val="2AB573"/>
      </a:accent5>
      <a:accent6>
        <a:srgbClr val="009344"/>
      </a:accent6>
      <a:hlink>
        <a:srgbClr val="2F2F2F"/>
      </a:hlink>
      <a:folHlink>
        <a:srgbClr val="C5C4C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338</TotalTime>
  <Words>1604</Words>
  <Application>Microsoft Office PowerPoint</Application>
  <PresentationFormat>Skjermfremvisning (4:3)</PresentationFormat>
  <Paragraphs>216</Paragraphs>
  <Slides>26</Slides>
  <Notes>21</Notes>
  <HiddenSlides>0</HiddenSlides>
  <MMClips>0</MMClips>
  <ScaleCrop>false</ScaleCrop>
  <HeadingPairs>
    <vt:vector size="4" baseType="variant">
      <vt:variant>
        <vt:lpstr>Tema</vt:lpstr>
      </vt:variant>
      <vt:variant>
        <vt:i4>1</vt:i4>
      </vt:variant>
      <vt:variant>
        <vt:lpstr>Lysbildetitler</vt:lpstr>
      </vt:variant>
      <vt:variant>
        <vt:i4>26</vt:i4>
      </vt:variant>
    </vt:vector>
  </HeadingPairs>
  <TitlesOfParts>
    <vt:vector size="27" baseType="lpstr">
      <vt:lpstr>Office Theme</vt:lpstr>
      <vt:lpstr>PowerPoint-presentasjon</vt:lpstr>
      <vt:lpstr>Karrierevalg i kunnskapssamfunnet? </vt:lpstr>
      <vt:lpstr> </vt:lpstr>
      <vt:lpstr>Krav til lese- og skrivekompetanse i utdanning og arbeidsliv </vt:lpstr>
      <vt:lpstr>PowerPoint-presentasjon</vt:lpstr>
      <vt:lpstr>Hvordan møte disse utfordringene?</vt:lpstr>
      <vt:lpstr>St.mld. Nr 30, 2003 – 2004: Kultur for læring</vt:lpstr>
      <vt:lpstr>Grunnleggende ferdigheter =  literacy: </vt:lpstr>
      <vt:lpstr>Kunnskapsløftet som literacy-reform – et nytt kunnskapssyn</vt:lpstr>
      <vt:lpstr>To ulike kunnskapssyn?</vt:lpstr>
      <vt:lpstr>Literacy</vt:lpstr>
      <vt:lpstr>Er grunnleggende ferdigheter et norsk fenomen? </vt:lpstr>
      <vt:lpstr>«Grunnleggende» - to tolkninger</vt:lpstr>
      <vt:lpstr>PowerPoint-presentasjon</vt:lpstr>
      <vt:lpstr> </vt:lpstr>
      <vt:lpstr>Læreplanrevisjonen – tydeliggjøring av grunnleggende ferdigheter</vt:lpstr>
      <vt:lpstr>PowerPoint-presentasjon</vt:lpstr>
      <vt:lpstr>PowerPoint-presentasjon</vt:lpstr>
      <vt:lpstr>Skriving som grunnleggende ferdighet i naturfag</vt:lpstr>
      <vt:lpstr>Skriving som grunnleggende ferdighet i samfunnsfag</vt:lpstr>
      <vt:lpstr>PowerPoint-presentasjon</vt:lpstr>
      <vt:lpstr>PowerPoint-presentasjon</vt:lpstr>
      <vt:lpstr>Hva er nytt? Revisjonskompetanse</vt:lpstr>
      <vt:lpstr>Hva er nytt? Skrivestrategier</vt:lpstr>
      <vt:lpstr>Hva er nytt? Skrivehandlinger</vt:lpstr>
      <vt:lpstr>Hva med lille-Kurt?</vt:lpstr>
    </vt:vector>
  </TitlesOfParts>
  <Company>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 s</dc:creator>
  <cp:lastModifiedBy>Trude Kringstad</cp:lastModifiedBy>
  <cp:revision>42</cp:revision>
  <dcterms:created xsi:type="dcterms:W3CDTF">2013-05-13T08:15:42Z</dcterms:created>
  <dcterms:modified xsi:type="dcterms:W3CDTF">2013-08-07T07:43:27Z</dcterms:modified>
</cp:coreProperties>
</file>