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59" r:id="rId4"/>
    <p:sldId id="275" r:id="rId5"/>
    <p:sldId id="280" r:id="rId6"/>
    <p:sldId id="284" r:id="rId7"/>
    <p:sldId id="272" r:id="rId8"/>
    <p:sldId id="271" r:id="rId9"/>
    <p:sldId id="273" r:id="rId10"/>
    <p:sldId id="274" r:id="rId11"/>
    <p:sldId id="285" r:id="rId12"/>
    <p:sldId id="286" r:id="rId13"/>
    <p:sldId id="277" r:id="rId14"/>
    <p:sldId id="287" r:id="rId15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9B1"/>
    <a:srgbClr val="CFCDC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58" autoAdjust="0"/>
  </p:normalViewPr>
  <p:slideViewPr>
    <p:cSldViewPr snapToObjects="1">
      <p:cViewPr varScale="1">
        <p:scale>
          <a:sx n="122" d="100"/>
          <a:sy n="122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64111-94FE-BC43-9C4E-AD93D3806A9F}" type="datetime1">
              <a:rPr lang="nb-NO" smtClean="0"/>
              <a:pPr/>
              <a:t>17.02.2015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EF37-E473-5449-BF87-0CDB6F890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47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3C43-943C-1646-B378-C22CB3B6B835}" type="datetime1">
              <a:rPr lang="nb-NO" smtClean="0"/>
              <a:pPr/>
              <a:t>17.02.2015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3FA0B-3A8D-864E-A873-6D79D757DD2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820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Plassholder for nota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dirty="0" smtClean="0"/>
              <a:t>Dette kan refereres for å bygge under lysarket/intro til lysarket: Skriveproblemer handler ofte om manglende skrivestrategier og lite kunnskap om skriveprosessen</a:t>
            </a:r>
          </a:p>
          <a:p>
            <a:pPr>
              <a:defRPr/>
            </a:pPr>
            <a:r>
              <a:rPr lang="nb-NO" dirty="0" smtClean="0"/>
              <a:t>”Alle utenom jeg skriver teksten sin rett ned.” ”Bare jeg får skrivesperre…” ”Jeg kan ikke skrive.”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Skrivestrategier handler også om de valgene skriveren tar ved utforming av selve teksten.</a:t>
            </a:r>
            <a:r>
              <a:rPr lang="nb-NO" sz="2400" i="1" dirty="0" smtClean="0"/>
              <a:t> Hvordan skal vi skrive innledning, hvordan skal vi avslutte? Skal vi beskrive, fortelle, forklare eller argumentere</a:t>
            </a:r>
          </a:p>
          <a:p>
            <a:pPr>
              <a:defRPr/>
            </a:pPr>
            <a:endParaRPr lang="nb-NO" dirty="0" smtClean="0"/>
          </a:p>
          <a:p>
            <a:pPr>
              <a:buFont typeface="Arial" pitchFamily="34" charset="0"/>
              <a:buNone/>
              <a:defRPr/>
            </a:pPr>
            <a:endParaRPr lang="nb-NO" dirty="0" smtClean="0"/>
          </a:p>
          <a:p>
            <a:pPr>
              <a:buFont typeface="Arial" pitchFamily="34" charset="0"/>
              <a:buNone/>
              <a:defRPr/>
            </a:pPr>
            <a:endParaRPr lang="nb-NO" dirty="0" smtClean="0"/>
          </a:p>
          <a:p>
            <a:pPr>
              <a:defRPr/>
            </a:pP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20AF42-001D-48D5-8A0E-8794600F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3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Støttekommentar: Skriveprosessen deler en gjerne inn i fire faser (jf. tabellen). Det vil være ulike strategier som tas i bruk i de ulike fasene, mens noen strategier er</a:t>
            </a:r>
            <a:r>
              <a:rPr lang="nb-NO" baseline="0" dirty="0" smtClean="0"/>
              <a:t> nødvendig i flere faser. F.eks. er REVISJON noe erfarne skrivere gjør gjennom hele skriveprosessen. I både de store og de små skriveoppgavene er elevene i større eller mindre grad gjennom disse fire fasene.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69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dirty="0" smtClean="0"/>
              <a:t>Støttekommentar:</a:t>
            </a:r>
            <a:r>
              <a:rPr lang="nb-NO" baseline="0" dirty="0" smtClean="0"/>
              <a:t> </a:t>
            </a:r>
            <a:r>
              <a:rPr lang="nb-NO" dirty="0" smtClean="0"/>
              <a:t>Det å bevisstgjøre elevene på skrivetrekanten er å gi dem strategier for å forestille seg teksten.</a:t>
            </a: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99767-7EC8-427B-89FE-7071D044882A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8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Støttekommentar: SKRIV- prosjektet</a:t>
            </a:r>
            <a:r>
              <a:rPr lang="nb-NO" baseline="0" dirty="0" smtClean="0"/>
              <a:t> er et Trondheimsbasert forskningsprosjekt der forskerne ønsket å undersøke hva slags skriving som foregår i opplæringa, fra barnehage til og med videregående skole. Et av hovedfunnene var at det i liten grad fokuseres på å formålsrette elevenes skriveoppgaver. Skrivetrekanten ble utviklet som et didaktisk hjelpemiddel for å synliggjøre de tre hovedaspektene med skriving: Formål – innhold – form, altså skrivingens hva, hvordan, hvorfor.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89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35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30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Evt. lesestoff som skal leses før neste samling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FA0B-3A8D-864E-A873-6D79D757DD2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13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474-662F-824C-BBAE-6561386CC033}" type="datetime1">
              <a:rPr lang="nb-NO" smtClean="0"/>
              <a:t>17.02.2015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1EE-DD18-C243-B2E0-A8193B64C1D9}" type="datetime1">
              <a:rPr lang="nb-NO" smtClean="0"/>
              <a:t>17.02.2015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589-F49F-714B-9172-6CBAA31AC054}" type="datetime1">
              <a:rPr lang="nb-NO" smtClean="0"/>
              <a:t>17.02.2015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093-5E6B-7248-9205-5A46E233606D}" type="datetime1">
              <a:rPr lang="nb-NO" smtClean="0"/>
              <a:t>17.02.2015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1FEE-86E1-6B42-AA6F-61B93D665CA3}" type="datetime1">
              <a:rPr lang="nb-NO" smtClean="0"/>
              <a:t>17.02.2015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7E7B-C444-FA43-89EF-FE677D2748BB}" type="datetime1">
              <a:rPr lang="nb-NO" smtClean="0"/>
              <a:t>17.02.2015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FF50-A830-1549-BA3C-CF952EF4DFBB}" type="datetime1">
              <a:rPr lang="nb-NO" smtClean="0"/>
              <a:t>17.02.2015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262-69C6-0E40-B4A0-4EF9A27B07EA}" type="datetime1">
              <a:rPr lang="nb-NO" smtClean="0"/>
              <a:t>17.02.2015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70C-7D10-A045-A916-DE04FA08E890}" type="datetime1">
              <a:rPr lang="nb-NO" smtClean="0"/>
              <a:t>17.02.2015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753C-7502-CF43-907A-B5279D8B98E3}" type="datetime1">
              <a:rPr lang="nb-NO" smtClean="0"/>
              <a:t>17.02.2015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CA44-F81A-F042-919F-F4CC76DF23ED}" type="datetime1">
              <a:rPr lang="nb-NO" smtClean="0"/>
              <a:t>17.02.2015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812281"/>
            <a:ext cx="92202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inion Pro"/>
                <a:cs typeface="Minion Pro"/>
              </a:defRPr>
            </a:lvl1pPr>
          </a:lstStyle>
          <a:p>
            <a:fld id="{A8A7C180-2F81-B746-AB58-92C917C95FD1}" type="datetime1">
              <a:rPr lang="nb-NO" smtClean="0"/>
              <a:t>17.02.2015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inion Pro"/>
                <a:cs typeface="Minion Pro"/>
              </a:defRPr>
            </a:lvl1pPr>
          </a:lstStyle>
          <a:p>
            <a:fld id="{596D34A4-F2B5-8D49-848C-08E202DD466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Picture 12" descr="levering-logo-skrivesenteret-bredd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705600" y="6233894"/>
            <a:ext cx="2438400" cy="5336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Minion Pro"/>
          <a:ea typeface="+mj-ea"/>
          <a:cs typeface="Mini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800" kern="1200">
          <a:solidFill>
            <a:schemeClr val="tx2"/>
          </a:solidFill>
          <a:latin typeface="Minion Pro"/>
          <a:ea typeface="+mn-ea"/>
          <a:cs typeface="Minion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600" kern="1200">
          <a:solidFill>
            <a:schemeClr val="tx2"/>
          </a:solidFill>
          <a:latin typeface="Minion Pro"/>
          <a:ea typeface="+mn-ea"/>
          <a:cs typeface="Minion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400" kern="1200">
          <a:solidFill>
            <a:schemeClr val="tx2"/>
          </a:solidFill>
          <a:latin typeface="Minion Pro"/>
          <a:ea typeface="+mn-ea"/>
          <a:cs typeface="Minion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000" kern="1200">
          <a:solidFill>
            <a:schemeClr val="tx2"/>
          </a:solidFill>
          <a:latin typeface="Minion Pro"/>
          <a:ea typeface="+mn-ea"/>
          <a:cs typeface="Minion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000" kern="1200">
          <a:solidFill>
            <a:schemeClr val="tx2"/>
          </a:solidFill>
          <a:latin typeface="Minion Pro"/>
          <a:ea typeface="+mn-ea"/>
          <a:cs typeface="Mini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cLbCtZeCMw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dir.no/Utvikling/Ungdomstrinnet/Skriving/Prinsipper-for-god-skriveopplaring/Prinsipper-for-god-skriveopplaring/Gi-elevene-strategier-som-de-kan-ta-i-bruk-nar-de-skriv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DEDED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vering-logo-skrivesenteret-bredd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5181600"/>
            <a:ext cx="4648200" cy="1017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392" y="1052736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3200" b="1" dirty="0" smtClean="0">
              <a:solidFill>
                <a:schemeClr val="accent1"/>
              </a:solidFill>
              <a:latin typeface="Minion Pro"/>
              <a:cs typeface="Minion Pro"/>
            </a:endParaRPr>
          </a:p>
          <a:p>
            <a:r>
              <a:rPr lang="nb-NO" sz="3200" b="1" dirty="0" smtClean="0">
                <a:solidFill>
                  <a:schemeClr val="accent1"/>
                </a:solidFill>
                <a:latin typeface="Minion Pro"/>
                <a:cs typeface="Minion Pro"/>
              </a:rPr>
              <a:t>Trinn 4:</a:t>
            </a:r>
          </a:p>
          <a:p>
            <a:endParaRPr lang="nb-NO" sz="3200" b="1" dirty="0" smtClean="0">
              <a:solidFill>
                <a:schemeClr val="accent1"/>
              </a:solidFill>
              <a:latin typeface="Minion Pro"/>
              <a:cs typeface="Minion Pro"/>
            </a:endParaRPr>
          </a:p>
          <a:p>
            <a:r>
              <a:rPr lang="nb-NO" sz="3200" b="1" dirty="0" smtClean="0">
                <a:solidFill>
                  <a:schemeClr val="accent1"/>
                </a:solidFill>
                <a:latin typeface="Minion Pro"/>
                <a:cs typeface="Minion Pro"/>
              </a:rPr>
              <a:t>Gjør elevene til strategiske skrivere</a:t>
            </a:r>
            <a:endParaRPr lang="nb-NO" sz="3200" b="1" dirty="0">
              <a:solidFill>
                <a:schemeClr val="accent1"/>
              </a:solidFill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1219200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Meningsfylte skrivesituasjoner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631"/>
            <a:ext cx="8229600" cy="4221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nb-NO" dirty="0"/>
              <a:t>Vi </a:t>
            </a:r>
            <a:r>
              <a:rPr lang="nb-NO" dirty="0" smtClean="0"/>
              <a:t>må tydeliggjøre for elevene hva teksten skal brukes til og hvem som er mottaker for teksten (formål).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Vi må skape meningsfylte skrivesituasjoner ved å gi elevene noe å skrive om</a:t>
            </a:r>
            <a:r>
              <a:rPr lang="nb-NO" dirty="0"/>
              <a:t> </a:t>
            </a:r>
            <a:r>
              <a:rPr lang="nb-NO" dirty="0" smtClean="0"/>
              <a:t>(innhold).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Vi må hjelpe elevene inn i de ulike fagenes tekstkulturer slik at de får et språk og ulike mønstre for det de vil uttrykke (form).</a:t>
            </a:r>
          </a:p>
          <a:p>
            <a:pPr marL="0" indent="0">
              <a:buFontTx/>
              <a:buNone/>
              <a:defRPr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933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Å la elevene skrive sammen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nb-NO" dirty="0"/>
          </a:p>
          <a:p>
            <a:pPr>
              <a:buFont typeface="Wingdings" panose="05000000000000000000" pitchFamily="2" charset="2"/>
              <a:buChar char="q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28" y="1844823"/>
            <a:ext cx="6800756" cy="382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92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15008"/>
          </a:xfrm>
        </p:spPr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Samskriving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dirty="0" err="1"/>
              <a:t>Samskriving</a:t>
            </a:r>
            <a:r>
              <a:rPr lang="nb-NO" dirty="0"/>
              <a:t> er når elevene jobber sammen om å planlegge, skrive utkast, revidere eller sluttføre en felles tekst. </a:t>
            </a:r>
            <a:endParaRPr lang="nb-NO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/>
              <a:t>I </a:t>
            </a:r>
            <a:r>
              <a:rPr lang="nb-NO" dirty="0" err="1"/>
              <a:t>samskrivinga</a:t>
            </a:r>
            <a:r>
              <a:rPr lang="nb-NO" dirty="0"/>
              <a:t> </a:t>
            </a:r>
            <a:r>
              <a:rPr lang="nb-NO" dirty="0" smtClean="0"/>
              <a:t>foregår </a:t>
            </a:r>
            <a:r>
              <a:rPr lang="nb-NO" dirty="0"/>
              <a:t>en viktig </a:t>
            </a:r>
            <a:r>
              <a:rPr lang="nb-NO" dirty="0">
                <a:solidFill>
                  <a:srgbClr val="FF0000"/>
                </a:solidFill>
              </a:rPr>
              <a:t>samtale</a:t>
            </a:r>
            <a:r>
              <a:rPr lang="nb-NO" dirty="0"/>
              <a:t> om tekst og skriving. </a:t>
            </a:r>
            <a:endParaRPr lang="nb-NO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b-NO" dirty="0" err="1"/>
              <a:t>Samskriving</a:t>
            </a:r>
            <a:r>
              <a:rPr lang="nb-NO" dirty="0"/>
              <a:t> fører til en bevissthet om </a:t>
            </a:r>
            <a:r>
              <a:rPr lang="nb-NO" dirty="0">
                <a:solidFill>
                  <a:srgbClr val="FF0000"/>
                </a:solidFill>
              </a:rPr>
              <a:t>hva man gjør når man skriver</a:t>
            </a:r>
            <a:r>
              <a:rPr lang="nb-NO" dirty="0" smtClean="0"/>
              <a:t>.</a:t>
            </a:r>
            <a:endParaRPr lang="nb-NO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dirty="0" err="1"/>
              <a:t>Samskriving</a:t>
            </a:r>
            <a:r>
              <a:rPr lang="nb-NO" dirty="0"/>
              <a:t> er med på å utvikle elevene som </a:t>
            </a:r>
            <a:r>
              <a:rPr lang="nb-NO" dirty="0">
                <a:solidFill>
                  <a:srgbClr val="FF0000"/>
                </a:solidFill>
              </a:rPr>
              <a:t>strategiske</a:t>
            </a:r>
            <a:r>
              <a:rPr lang="nb-NO" dirty="0"/>
              <a:t> </a:t>
            </a:r>
            <a:r>
              <a:rPr lang="nb-NO" dirty="0" smtClean="0"/>
              <a:t>skrivere.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32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98984"/>
          </a:xfrm>
        </p:spPr>
        <p:txBody>
          <a:bodyPr>
            <a:normAutofit fontScale="90000"/>
          </a:bodyPr>
          <a:lstStyle/>
          <a:p>
            <a:r>
              <a:rPr lang="nb-NO" dirty="0"/>
              <a:t>Film: </a:t>
            </a:r>
            <a:r>
              <a:rPr lang="nb-NO" dirty="0" smtClean="0">
                <a:hlinkClick r:id="rId2"/>
              </a:rPr>
              <a:t>Skrivestrategier</a:t>
            </a:r>
            <a:r>
              <a:rPr lang="nb-NO" dirty="0"/>
              <a:t/>
            </a:r>
            <a:br>
              <a:rPr lang="nb-NO" dirty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nb-NO" dirty="0" smtClean="0"/>
              <a:t>Filmen viser en helhetlig skriveprosess der elevene tar i bruk ulike skrivestrategier ved skriving av fagtekst i samfunnsfag.</a:t>
            </a:r>
          </a:p>
          <a:p>
            <a:pPr marL="0" indent="0">
              <a:buNone/>
            </a:pPr>
            <a:r>
              <a:rPr lang="nb-NO" sz="1700" dirty="0"/>
              <a:t>(Filmen er spilt inn på ungdomstrinnet, men er også relevant for </a:t>
            </a:r>
            <a:r>
              <a:rPr lang="nb-NO" sz="1700" dirty="0" smtClean="0"/>
              <a:t>videregående)</a:t>
            </a:r>
            <a:endParaRPr lang="nb-NO" sz="1700" dirty="0"/>
          </a:p>
          <a:p>
            <a:pPr>
              <a:buFont typeface="Wingdings" pitchFamily="2" charset="2"/>
              <a:buChar char="q"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Snakk med sidemannen:</a:t>
            </a:r>
          </a:p>
          <a:p>
            <a:pPr lvl="1">
              <a:buFont typeface="Wingdings" pitchFamily="2" charset="2"/>
              <a:buChar char="§"/>
            </a:pPr>
            <a:r>
              <a:rPr lang="nb-NO" dirty="0" smtClean="0"/>
              <a:t>Hvilke </a:t>
            </a:r>
            <a:r>
              <a:rPr lang="nb-NO" dirty="0" smtClean="0"/>
              <a:t>skrivestrategier blir vektlagt i dette undervisningsopplegget?</a:t>
            </a:r>
          </a:p>
          <a:p>
            <a:pPr lvl="1">
              <a:buFont typeface="Wingdings" pitchFamily="2" charset="2"/>
              <a:buChar char="§"/>
            </a:pPr>
            <a:r>
              <a:rPr lang="nb-NO" dirty="0" smtClean="0"/>
              <a:t>Hvilke av disse skrivestrategiene vil egne seg for din skriveundervisning?</a:t>
            </a:r>
            <a:endParaRPr lang="nb-NO" dirty="0"/>
          </a:p>
        </p:txBody>
      </p:sp>
      <p:pic>
        <p:nvPicPr>
          <p:cNvPr id="4" name="Picture 7" descr="samt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9586" b="28137"/>
          <a:stretch>
            <a:fillRect/>
          </a:stretch>
        </p:blipFill>
        <p:spPr bwMode="auto">
          <a:xfrm>
            <a:off x="6660232" y="3361453"/>
            <a:ext cx="1440160" cy="11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5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Oppgave til refleksjonssamling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2420888"/>
            <a:ext cx="8507288" cy="289215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Her kan prosjektgruppa skrive inn arbeidsoppgaver til refleksjonssamlingene. Se forslag til oppgaver i instruksjonsdokument </a:t>
            </a:r>
            <a:r>
              <a:rPr lang="nb-NO" smtClean="0">
                <a:solidFill>
                  <a:schemeClr val="tx1"/>
                </a:solidFill>
              </a:rPr>
              <a:t>trinn 4. </a:t>
            </a:r>
            <a:endParaRPr lang="nb-NO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7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3514" y="116632"/>
            <a:ext cx="8229600" cy="1219200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Vi arbeider med prinsipp 3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228478"/>
            <a:ext cx="8075240" cy="489768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b-NO" sz="2400" dirty="0" smtClean="0"/>
              <a:t>Les </a:t>
            </a:r>
            <a:r>
              <a:rPr lang="nb-NO" sz="2400" u="sng" dirty="0">
                <a:hlinkClick r:id="rId2"/>
              </a:rPr>
              <a:t>Gi elevene strategier som de kan ta i bruk når de </a:t>
            </a:r>
            <a:r>
              <a:rPr lang="nb-NO" sz="2400" u="sng" dirty="0" smtClean="0">
                <a:hlinkClick r:id="rId2"/>
              </a:rPr>
              <a:t>skriver</a:t>
            </a:r>
            <a:endParaRPr lang="nb-NO" sz="2400" dirty="0"/>
          </a:p>
          <a:p>
            <a:pPr>
              <a:buFont typeface="Wingdings" pitchFamily="2" charset="2"/>
              <a:buChar char="q"/>
            </a:pPr>
            <a:r>
              <a:rPr lang="nb-NO" sz="2400" dirty="0" smtClean="0"/>
              <a:t>Noter </a:t>
            </a:r>
            <a:r>
              <a:rPr lang="nb-NO" sz="2400" dirty="0" smtClean="0"/>
              <a:t>ned nøkkelord/setninger i hver boks på lesearket mens du leser</a:t>
            </a:r>
          </a:p>
          <a:p>
            <a:pPr>
              <a:buFont typeface="Wingdings" pitchFamily="2" charset="2"/>
              <a:buChar char="q"/>
            </a:pPr>
            <a:r>
              <a:rPr lang="nb-NO" sz="2400" dirty="0"/>
              <a:t>Del med gruppa di/partneren </a:t>
            </a:r>
            <a:r>
              <a:rPr lang="nb-NO" sz="2400" dirty="0" smtClean="0"/>
              <a:t>din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5"/>
            <a:ext cx="4258183" cy="3007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Hva er skrivestrategier?</a:t>
            </a:r>
            <a:endParaRPr lang="nn-NO" sz="3200" dirty="0" smtClean="0">
              <a:solidFill>
                <a:srgbClr val="FF0000"/>
              </a:solidFill>
            </a:endParaRP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nb-NO" b="1" dirty="0" smtClean="0"/>
              <a:t>Prosedyrer</a:t>
            </a:r>
            <a:r>
              <a:rPr lang="nb-NO" dirty="0" smtClean="0"/>
              <a:t> og </a:t>
            </a:r>
            <a:r>
              <a:rPr lang="nb-NO" b="1" dirty="0" smtClean="0"/>
              <a:t>teknikker</a:t>
            </a:r>
            <a:r>
              <a:rPr lang="nb-NO" dirty="0" smtClean="0"/>
              <a:t> som den skrivende kan bruke for å gjennomføre en skriveoppgave (Hertzberg, 2006)</a:t>
            </a:r>
          </a:p>
          <a:p>
            <a:pPr>
              <a:buFont typeface="Wingdings" pitchFamily="2" charset="2"/>
              <a:buChar char="q"/>
              <a:defRPr/>
            </a:pPr>
            <a:endParaRPr lang="nb-NO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Noen skrivestrategier kan observeres, mens andre er mentale prosesser som ikke en gang skriveren selv trenger å være klar over at han bruker</a:t>
            </a:r>
          </a:p>
          <a:p>
            <a:pPr>
              <a:buFont typeface="Wingdings" pitchFamily="2" charset="2"/>
              <a:buChar char="q"/>
              <a:defRPr/>
            </a:pPr>
            <a:endParaRPr lang="nb-NO" dirty="0" smtClean="0"/>
          </a:p>
          <a:p>
            <a:pPr marL="0" indent="0">
              <a:buFontTx/>
              <a:buNone/>
              <a:defRPr/>
            </a:pPr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5951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Hva sier forskning?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664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nb-NO" dirty="0" smtClean="0"/>
              <a:t>Effektstudier om skriveopplæring viser at undervisning i skrivestrategier er det mest effektfulle vi kan gjøre for å utvikle elevenes skrivekompetanse</a:t>
            </a:r>
            <a:r>
              <a:rPr lang="nb-NO" dirty="0"/>
              <a:t> </a:t>
            </a:r>
            <a:r>
              <a:rPr lang="nb-NO" sz="1600" dirty="0" smtClean="0"/>
              <a:t>(</a:t>
            </a:r>
            <a:r>
              <a:rPr lang="nb-NO" sz="1600" dirty="0" err="1" smtClean="0"/>
              <a:t>Writing</a:t>
            </a:r>
            <a:r>
              <a:rPr lang="nb-NO" sz="1600" dirty="0" smtClean="0"/>
              <a:t> </a:t>
            </a:r>
            <a:r>
              <a:rPr lang="nb-NO" sz="1600" dirty="0" err="1" smtClean="0"/>
              <a:t>Next</a:t>
            </a:r>
            <a:r>
              <a:rPr lang="nb-NO" sz="1600" dirty="0" smtClean="0"/>
              <a:t>, Graham og </a:t>
            </a:r>
            <a:r>
              <a:rPr lang="nb-NO" sz="1600" dirty="0" err="1" smtClean="0"/>
              <a:t>Perin</a:t>
            </a:r>
            <a:r>
              <a:rPr lang="nb-NO" sz="1600" dirty="0" smtClean="0"/>
              <a:t>)</a:t>
            </a:r>
          </a:p>
          <a:p>
            <a:pPr marL="0" indent="0">
              <a:buNone/>
            </a:pPr>
            <a:endParaRPr lang="nb-NO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0884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Skrivestrategier i skriveprosessen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314841"/>
              </p:ext>
            </p:extLst>
          </p:nvPr>
        </p:nvGraphicFramePr>
        <p:xfrm>
          <a:off x="457200" y="1905000"/>
          <a:ext cx="8363272" cy="253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512033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Førskrivingsfase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Skrivefase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Revisjonsfase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Sluttføringsfase</a:t>
                      </a:r>
                      <a:endParaRPr lang="nb-NO" dirty="0"/>
                    </a:p>
                  </a:txBody>
                  <a:tcPr/>
                </a:tc>
              </a:tr>
              <a:tr h="2020079">
                <a:tc>
                  <a:txBody>
                    <a:bodyPr/>
                    <a:lstStyle/>
                    <a:p>
                      <a:r>
                        <a:rPr lang="nb-NO" dirty="0" smtClean="0"/>
                        <a:t>Hva er hensiktsmessige strategier før skrivinga tar til?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Hva</a:t>
                      </a:r>
                      <a:r>
                        <a:rPr lang="nb-NO" baseline="0" dirty="0" smtClean="0"/>
                        <a:t> er hensiktsmessige strategier for å komme i gang med skrivinga?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Hva er hensiktsmessige strategier for å revidere teksten?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Hva er hensiktsmessige strategier for å ferdigstille teksten?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4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9443"/>
              </p:ext>
            </p:extLst>
          </p:nvPr>
        </p:nvGraphicFramePr>
        <p:xfrm>
          <a:off x="611560" y="456703"/>
          <a:ext cx="7920879" cy="52915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89022"/>
                <a:gridCol w="1818522"/>
                <a:gridCol w="1953400"/>
                <a:gridCol w="2059935"/>
              </a:tblGrid>
              <a:tr h="35080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Førskrivingsfasen</a:t>
                      </a:r>
                      <a:r>
                        <a:rPr lang="nb-NO" sz="1200" dirty="0">
                          <a:effectLst/>
                        </a:rPr>
                        <a:t> </a:t>
                      </a:r>
                      <a:endParaRPr lang="nb-NO" sz="1200" dirty="0" smtClean="0">
                        <a:effectLst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Skrivefasen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Revisjonsfasen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Sluttføringsfasen </a:t>
                      </a:r>
                    </a:p>
                  </a:txBody>
                  <a:tcPr marL="46352" marR="46352" marT="0" marB="0"/>
                </a:tc>
              </a:tr>
              <a:tr h="49257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Avkode oppgaveteksten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Klargjøre skrivesituasjonen, formål og mottaker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Sette mål og vurderingskriterier for skrivearbeidet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Bruke ulike strategier for idémyldring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Aktivere </a:t>
                      </a:r>
                      <a:r>
                        <a:rPr lang="nb-NO" sz="1200" b="0" dirty="0" smtClean="0">
                          <a:effectLst/>
                        </a:rPr>
                        <a:t>bakgrunnskunnskap</a:t>
                      </a:r>
                      <a:r>
                        <a:rPr lang="nb-NO" sz="1200" b="0" baseline="0" dirty="0" smtClean="0">
                          <a:effectLst/>
                        </a:rPr>
                        <a:t> </a:t>
                      </a:r>
                      <a:r>
                        <a:rPr lang="nb-NO" sz="1200" b="0" dirty="0" smtClean="0">
                          <a:effectLst/>
                        </a:rPr>
                        <a:t>ved </a:t>
                      </a:r>
                      <a:r>
                        <a:rPr lang="nb-NO" sz="1200" b="0" dirty="0">
                          <a:effectLst/>
                        </a:rPr>
                        <a:t>å notere eller </a:t>
                      </a:r>
                      <a:r>
                        <a:rPr lang="nb-NO" sz="1200" b="0" dirty="0" err="1">
                          <a:effectLst/>
                        </a:rPr>
                        <a:t>tenkeskrive</a:t>
                      </a:r>
                      <a:r>
                        <a:rPr lang="nb-NO" sz="1200" b="0" dirty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Bruke lesestrategier for å innhente informasjon og bygge kunnskap om emnet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Skille ut og definere viktige fagbegrep for teksten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Lage disposisjon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b="0" dirty="0">
                          <a:effectLst/>
                        </a:rPr>
                        <a:t>Lese </a:t>
                      </a:r>
                      <a:r>
                        <a:rPr lang="nb-NO" sz="1200" b="0" dirty="0" smtClean="0">
                          <a:effectLst/>
                        </a:rPr>
                        <a:t>modelltekster</a:t>
                      </a:r>
                      <a:endParaRPr lang="nb-NO" sz="1200" b="0" dirty="0">
                        <a:effectLst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Benytte </a:t>
                      </a:r>
                      <a:r>
                        <a:rPr lang="nb-NO" sz="1200" dirty="0" err="1">
                          <a:effectLst/>
                        </a:rPr>
                        <a:t>skriverammer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 err="1">
                          <a:effectLst/>
                        </a:rPr>
                        <a:t>Tenkeskrive</a:t>
                      </a:r>
                      <a:r>
                        <a:rPr lang="nb-NO" sz="1200" dirty="0">
                          <a:effectLst/>
                        </a:rPr>
                        <a:t> for å komme i gang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 err="1">
                          <a:effectLst/>
                        </a:rPr>
                        <a:t>Ryddeskrive</a:t>
                      </a:r>
                      <a:r>
                        <a:rPr lang="nb-NO" sz="1200" dirty="0">
                          <a:effectLst/>
                        </a:rPr>
                        <a:t> for å utvikle førsteutkast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 err="1">
                          <a:effectLst/>
                        </a:rPr>
                        <a:t>Samskrive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Lese modelltekster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n-NO" sz="1200" dirty="0">
                          <a:effectLst/>
                        </a:rPr>
                        <a:t>Samtale med andre om tekstskapinga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Skrive teksten i </a:t>
                      </a:r>
                      <a:r>
                        <a:rPr lang="nb-NO" sz="1200" dirty="0" smtClean="0">
                          <a:effectLst/>
                        </a:rPr>
                        <a:t>deler</a:t>
                      </a:r>
                      <a:endParaRPr lang="nb-NO" sz="1200" dirty="0">
                        <a:effectLst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Lese over egen tekst for å vurdere kvalitet og forbedring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Revidere teksten på bakgrunn av respons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n-NO" sz="1200" dirty="0">
                          <a:effectLst/>
                        </a:rPr>
                        <a:t>Revidere teksten på ordnivå, setningsnivå og på tekstnivå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Prøve ut alternative formuleringer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 err="1">
                          <a:effectLst/>
                        </a:rPr>
                        <a:t>Samskrive</a:t>
                      </a:r>
                      <a:r>
                        <a:rPr lang="nb-NO" sz="1200" dirty="0">
                          <a:effectLst/>
                        </a:rPr>
                        <a:t>/revidere teksten sammen med andre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52" marR="463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Lese over teksten på ulike måter alene og sammen med andre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Ta i bruk hjelpemidler for å lese teksten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Bruke </a:t>
                      </a:r>
                      <a:r>
                        <a:rPr lang="nb-NO" sz="1200" dirty="0" smtClean="0">
                          <a:effectLst/>
                        </a:rPr>
                        <a:t>tekstbehandlingsverktøy 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n-NO" sz="1200" dirty="0">
                          <a:effectLst/>
                        </a:rPr>
                        <a:t>Bruke ordbok, digitalt eller i bokform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Søke bevisst etter gjengangerfeil (</a:t>
                      </a:r>
                      <a:r>
                        <a:rPr lang="nb-NO" sz="1200" dirty="0" err="1">
                          <a:effectLst/>
                        </a:rPr>
                        <a:t>ordkort</a:t>
                      </a:r>
                      <a:r>
                        <a:rPr lang="nb-NO" sz="12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n-NO" sz="1200" dirty="0">
                          <a:effectLst/>
                        </a:rPr>
                        <a:t>Skrive ut teksten og lese over på papir</a:t>
                      </a:r>
                      <a:endParaRPr lang="nb-NO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nb-NO" sz="1200" dirty="0">
                          <a:effectLst/>
                        </a:rPr>
                        <a:t>Gi teksten grafisk utforming tilpasset kommunikasjonssituasjonen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2" marR="463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8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Formål-innhold-form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For at en skrivesituasjon i skolen skal oppleves som meningsfull for elevene, er det viktig at læreren har tenkt grundig gjennom oppgaven som elevene får, hensikten med oppgaven, og hvordan dette skal kommuniseres til elevene.</a:t>
            </a:r>
          </a:p>
          <a:p>
            <a:pPr>
              <a:buFont typeface="Wingdings" pitchFamily="2" charset="2"/>
              <a:buChar char="q"/>
              <a:defRPr/>
            </a:pPr>
            <a:endParaRPr lang="nb-NO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nb-NO" dirty="0" smtClean="0"/>
              <a:t>Skrivetrekanten er et didaktisk hjelpemiddel. </a:t>
            </a:r>
            <a:r>
              <a:rPr lang="nb-NO" dirty="0"/>
              <a:t>D</a:t>
            </a:r>
            <a:r>
              <a:rPr lang="nb-NO" dirty="0" smtClean="0"/>
              <a:t>en deler skriving inn i tre aspekter, </a:t>
            </a:r>
            <a:r>
              <a:rPr lang="nb-NO" b="1" dirty="0" smtClean="0"/>
              <a:t>formål, innhold </a:t>
            </a:r>
            <a:r>
              <a:rPr lang="nb-NO" dirty="0" smtClean="0"/>
              <a:t>og </a:t>
            </a:r>
            <a:r>
              <a:rPr lang="nb-NO" b="1" dirty="0" smtClean="0"/>
              <a:t>form</a:t>
            </a:r>
            <a:r>
              <a:rPr lang="nb-NO" dirty="0" smtClean="0"/>
              <a:t>, og illustrerer sammenhengen mellom dem.</a:t>
            </a:r>
            <a:endParaRPr lang="nb-NO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9431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5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Etablere formål</a:t>
            </a:r>
            <a:endParaRPr lang="nn-NO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979693"/>
            <a:ext cx="4103662" cy="4544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6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54968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Formål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nb-NO" sz="2400" dirty="0" smtClean="0"/>
              <a:t>Forskningsprosjektet SKRIV viser at formålet med skrivinga er underkommunisert i norsk skole. Elevene skriver stort sett med læreren som mottaker, </a:t>
            </a:r>
            <a:r>
              <a:rPr lang="nb-NO" sz="2400" dirty="0" smtClean="0"/>
              <a:t>der innhold </a:t>
            </a:r>
            <a:r>
              <a:rPr lang="nb-NO" sz="2400" dirty="0" smtClean="0"/>
              <a:t>og </a:t>
            </a:r>
            <a:r>
              <a:rPr lang="nb-NO" sz="2400" dirty="0" smtClean="0"/>
              <a:t>form har vært vektlagt.</a:t>
            </a:r>
            <a:endParaRPr lang="nb-NO" sz="24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nb-NO" sz="2400" dirty="0"/>
              <a:t>F</a:t>
            </a:r>
            <a:r>
              <a:rPr lang="nb-NO" sz="2400" dirty="0" smtClean="0"/>
              <a:t>ormålet med skrivinga må løftes </a:t>
            </a:r>
            <a:r>
              <a:rPr lang="nb-NO" sz="2400" dirty="0" smtClean="0"/>
              <a:t>fram, </a:t>
            </a:r>
            <a:r>
              <a:rPr lang="nb-NO" sz="2400" dirty="0" smtClean="0"/>
              <a:t>og det er formålet som må legge premissene for tekstens form og innhold. </a:t>
            </a:r>
          </a:p>
          <a:p>
            <a:pPr marL="0" indent="0">
              <a:buNone/>
              <a:defRPr/>
            </a:pPr>
            <a:endParaRPr lang="nb-NO" sz="2400" dirty="0" smtClean="0"/>
          </a:p>
          <a:p>
            <a:pPr marL="0" indent="0">
              <a:buNone/>
              <a:defRPr/>
            </a:pPr>
            <a:r>
              <a:rPr lang="nb-NO" sz="2400" dirty="0" smtClean="0"/>
              <a:t>Spørsmål en kan stille seg når en utarbeider skriveoppgaver:</a:t>
            </a:r>
          </a:p>
          <a:p>
            <a:pPr marL="0" indent="0">
              <a:buNone/>
              <a:defRPr/>
            </a:pPr>
            <a:r>
              <a:rPr lang="nb-NO" sz="2400" dirty="0" smtClean="0"/>
              <a:t>    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nb-NO" sz="1800" dirty="0" smtClean="0"/>
              <a:t>Hvorfor skriver eleven denne teksten?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nb-NO" sz="1800" dirty="0" smtClean="0"/>
              <a:t>Hva skal den brukes til?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nb-NO" sz="1800" dirty="0" smtClean="0"/>
              <a:t>Hvem skal lese den?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nb-NO" sz="1800" dirty="0" smtClean="0"/>
              <a:t>Hvordan skal den vurderes?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317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84848"/>
      </a:dk2>
      <a:lt2>
        <a:srgbClr val="D7C9B1"/>
      </a:lt2>
      <a:accent1>
        <a:srgbClr val="E35941"/>
      </a:accent1>
      <a:accent2>
        <a:srgbClr val="F37943"/>
      </a:accent2>
      <a:accent3>
        <a:srgbClr val="484848"/>
      </a:accent3>
      <a:accent4>
        <a:srgbClr val="C5C4C4"/>
      </a:accent4>
      <a:accent5>
        <a:srgbClr val="2AB573"/>
      </a:accent5>
      <a:accent6>
        <a:srgbClr val="009344"/>
      </a:accent6>
      <a:hlink>
        <a:srgbClr val="2F2F2F"/>
      </a:hlink>
      <a:folHlink>
        <a:srgbClr val="C5C4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945</Words>
  <Application>Microsoft Office PowerPoint</Application>
  <PresentationFormat>Skjermfremvisning (4:3)</PresentationFormat>
  <Paragraphs>111</Paragraphs>
  <Slides>14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Minion Pro</vt:lpstr>
      <vt:lpstr>Times New Roman</vt:lpstr>
      <vt:lpstr>Wingdings</vt:lpstr>
      <vt:lpstr>Office Theme</vt:lpstr>
      <vt:lpstr>PowerPoint-presentasjon</vt:lpstr>
      <vt:lpstr>Vi arbeider med prinsipp 3</vt:lpstr>
      <vt:lpstr>Hva er skrivestrategier?</vt:lpstr>
      <vt:lpstr>Hva sier forskning?</vt:lpstr>
      <vt:lpstr>Skrivestrategier i skriveprosessen</vt:lpstr>
      <vt:lpstr>PowerPoint-presentasjon</vt:lpstr>
      <vt:lpstr>Formål-innhold-form</vt:lpstr>
      <vt:lpstr>Etablere formål</vt:lpstr>
      <vt:lpstr>Formål</vt:lpstr>
      <vt:lpstr>Meningsfylte skrivesituasjoner</vt:lpstr>
      <vt:lpstr>Å la elevene skrive sammen</vt:lpstr>
      <vt:lpstr>Samskriving</vt:lpstr>
      <vt:lpstr>Film: Skrivestrategier </vt:lpstr>
      <vt:lpstr>Oppgave til refleksjonssamling</vt:lpstr>
    </vt:vector>
  </TitlesOfParts>
  <Company>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s</dc:creator>
  <cp:lastModifiedBy>Peter Mørk</cp:lastModifiedBy>
  <cp:revision>73</cp:revision>
  <cp:lastPrinted>2013-06-04T11:09:36Z</cp:lastPrinted>
  <dcterms:created xsi:type="dcterms:W3CDTF">2013-05-13T08:15:42Z</dcterms:created>
  <dcterms:modified xsi:type="dcterms:W3CDTF">2015-02-17T10:10:39Z</dcterms:modified>
</cp:coreProperties>
</file>